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handoutMasterIdLst>
    <p:handoutMasterId r:id="rId27"/>
  </p:handoutMasterIdLst>
  <p:sldIdLst>
    <p:sldId id="256" r:id="rId3"/>
    <p:sldId id="291" r:id="rId4"/>
    <p:sldId id="258" r:id="rId6"/>
    <p:sldId id="275" r:id="rId7"/>
    <p:sldId id="277" r:id="rId8"/>
    <p:sldId id="297" r:id="rId9"/>
    <p:sldId id="271" r:id="rId10"/>
    <p:sldId id="298" r:id="rId11"/>
    <p:sldId id="300" r:id="rId12"/>
    <p:sldId id="272" r:id="rId13"/>
    <p:sldId id="278" r:id="rId14"/>
    <p:sldId id="302" r:id="rId15"/>
    <p:sldId id="303" r:id="rId16"/>
    <p:sldId id="273" r:id="rId17"/>
    <p:sldId id="282" r:id="rId18"/>
    <p:sldId id="308" r:id="rId19"/>
    <p:sldId id="283" r:id="rId20"/>
    <p:sldId id="304" r:id="rId21"/>
    <p:sldId id="305" r:id="rId22"/>
    <p:sldId id="306" r:id="rId23"/>
    <p:sldId id="307" r:id="rId24"/>
    <p:sldId id="309" r:id="rId25"/>
    <p:sldId id="261"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A40000"/>
    <a:srgbClr val="9E0000"/>
    <a:srgbClr val="C7450B"/>
    <a:srgbClr val="E24E0C"/>
    <a:srgbClr val="DC6140"/>
    <a:srgbClr val="E60000"/>
    <a:srgbClr val="C9670D"/>
    <a:srgbClr val="66B5C9"/>
    <a:srgbClr val="EDB1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13" autoAdjust="0"/>
    <p:restoredTop sz="96182" autoAdjust="0"/>
  </p:normalViewPr>
  <p:slideViewPr>
    <p:cSldViewPr snapToGrid="0">
      <p:cViewPr varScale="1">
        <p:scale>
          <a:sx n="97" d="100"/>
          <a:sy n="97" d="100"/>
        </p:scale>
        <p:origin x="96" y="348"/>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4" d="100"/>
          <a:sy n="84" d="100"/>
        </p:scale>
        <p:origin x="3030"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tags" Target="tags/tag78.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a81c70db-d05a-4085-b2cf-30c098797a66.source.4.zh-Hans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a:stretch>
            <a:fillRect/>
          </a:stretch>
        </p:blipFill>
        <p:spPr>
          <a:xfrm>
            <a:off x="0" y="0"/>
            <a:ext cx="12192000" cy="6858000"/>
          </a:xfrm>
          <a:prstGeom prst="rect">
            <a:avLst/>
          </a:prstGeom>
        </p:spPr>
      </p:pic>
      <p:sp>
        <p:nvSpPr>
          <p:cNvPr id="9801" name="副标题 2"/>
          <p:cNvSpPr>
            <a:spLocks noGrp="1"/>
          </p:cNvSpPr>
          <p:nvPr userDrawn="1">
            <p:ph type="subTitle" idx="1"/>
          </p:nvPr>
        </p:nvSpPr>
        <p:spPr>
          <a:xfrm>
            <a:off x="7458838" y="5852738"/>
            <a:ext cx="4061650" cy="391375"/>
          </a:xfrm>
        </p:spPr>
        <p:txBody>
          <a:bodyPr anchor="t">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9802" name="标题 1"/>
          <p:cNvSpPr>
            <a:spLocks noGrp="1"/>
          </p:cNvSpPr>
          <p:nvPr userDrawn="1">
            <p:ph type="ctrTitle"/>
          </p:nvPr>
        </p:nvSpPr>
        <p:spPr>
          <a:xfrm>
            <a:off x="1029849" y="1886669"/>
            <a:ext cx="7620016" cy="2482500"/>
          </a:xfrm>
        </p:spPr>
        <p:txBody>
          <a:bodyPr anchor="b">
            <a:normAutofit/>
          </a:bodyPr>
          <a:lstStyle>
            <a:lvl1pPr algn="l">
              <a:defRPr sz="4000">
                <a:solidFill>
                  <a:schemeClr val="bg1"/>
                </a:solidFill>
              </a:defRPr>
            </a:lvl1pPr>
          </a:lstStyle>
          <a:p>
            <a:r>
              <a:rPr lang="en-US" dirty="0"/>
              <a:t>Click to edit Master title style</a:t>
            </a:r>
            <a:endParaRPr lang="zh-CN" altLang="en-US" dirty="0"/>
          </a:p>
        </p:txBody>
      </p:sp>
      <p:sp>
        <p:nvSpPr>
          <p:cNvPr id="14" name="矩形: 圆角 13"/>
          <p:cNvSpPr/>
          <p:nvPr userDrawn="1"/>
        </p:nvSpPr>
        <p:spPr>
          <a:xfrm>
            <a:off x="1200630" y="4630620"/>
            <a:ext cx="615950" cy="45719"/>
          </a:xfrm>
          <a:prstGeom prst="roundRect">
            <a:avLst/>
          </a:prstGeom>
          <a:solidFill>
            <a:srgbClr val="FFC96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15" name="组合 14"/>
          <p:cNvGrpSpPr/>
          <p:nvPr userDrawn="1"/>
        </p:nvGrpSpPr>
        <p:grpSpPr>
          <a:xfrm>
            <a:off x="6662660" y="5449044"/>
            <a:ext cx="609099" cy="608890"/>
            <a:chOff x="6096000" y="4121949"/>
            <a:chExt cx="609099" cy="608890"/>
          </a:xfrm>
        </p:grpSpPr>
        <p:sp>
          <p:nvSpPr>
            <p:cNvPr id="16" name="矩形 15"/>
            <p:cNvSpPr/>
            <p:nvPr/>
          </p:nvSpPr>
          <p:spPr>
            <a:xfrm>
              <a:off x="6217987" y="4121949"/>
              <a:ext cx="487112" cy="487112"/>
            </a:xfrm>
            <a:prstGeom prst="rect">
              <a:avLst/>
            </a:prstGeom>
            <a:noFill/>
            <a:ln w="3175" cap="flat" cmpd="sng" algn="ctr">
              <a:solidFill>
                <a:srgbClr val="FFFFFF">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alpha val="70000"/>
                  </a:srgbClr>
                </a:solidFill>
                <a:effectLst/>
                <a:uLnTx/>
                <a:uFillTx/>
                <a:latin typeface="Arial" panose="020B0604020202020204"/>
                <a:ea typeface="微软雅黑" panose="020B0503020204020204" charset="-122"/>
                <a:cs typeface="+mn-cs"/>
              </a:endParaRPr>
            </a:p>
          </p:txBody>
        </p:sp>
        <p:sp>
          <p:nvSpPr>
            <p:cNvPr id="17" name="矩形 16"/>
            <p:cNvSpPr/>
            <p:nvPr/>
          </p:nvSpPr>
          <p:spPr>
            <a:xfrm>
              <a:off x="6096000" y="4487283"/>
              <a:ext cx="243556" cy="243556"/>
            </a:xfrm>
            <a:prstGeom prst="rect">
              <a:avLst/>
            </a:prstGeom>
            <a:noFill/>
            <a:ln w="3175" cap="flat" cmpd="sng" algn="ctr">
              <a:solidFill>
                <a:srgbClr val="FFFFFF">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alpha val="70000"/>
                  </a:srgbClr>
                </a:solidFill>
                <a:effectLst/>
                <a:uLnTx/>
                <a:uFillTx/>
                <a:latin typeface="Arial" panose="020B0604020202020204"/>
                <a:ea typeface="微软雅黑" panose="020B0503020204020204" charset="-122"/>
                <a:cs typeface="+mn-cs"/>
              </a:endParaRPr>
            </a:p>
          </p:txBody>
        </p:sp>
      </p:grpSp>
      <p:sp>
        <p:nvSpPr>
          <p:cNvPr id="12" name="文本占位符 13"/>
          <p:cNvSpPr>
            <a:spLocks noGrp="1"/>
          </p:cNvSpPr>
          <p:nvPr userDrawn="1">
            <p:ph type="body" sz="quarter" idx="10" hasCustomPrompt="1"/>
          </p:nvPr>
        </p:nvSpPr>
        <p:spPr>
          <a:xfrm>
            <a:off x="7444664" y="5481018"/>
            <a:ext cx="2271838" cy="296271"/>
          </a:xfrm>
        </p:spPr>
        <p:txBody>
          <a:bodyPr vert="horz" anchor="ctr">
            <a:noAutofit/>
          </a:bodyPr>
          <a:lstStyle>
            <a:lvl1pPr marL="0" indent="0" algn="l">
              <a:buNone/>
              <a:defRPr sz="1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3" name="文本占位符 13"/>
          <p:cNvSpPr>
            <a:spLocks noGrp="1"/>
          </p:cNvSpPr>
          <p:nvPr>
            <p:ph type="body" sz="quarter" idx="11" hasCustomPrompt="1"/>
          </p:nvPr>
        </p:nvSpPr>
        <p:spPr>
          <a:xfrm>
            <a:off x="9716503" y="5482321"/>
            <a:ext cx="1803986" cy="296271"/>
          </a:xfrm>
        </p:spPr>
        <p:txBody>
          <a:bodyPr vert="horz" anchor="ctr">
            <a:noAutofit/>
          </a:bodyPr>
          <a:lstStyle>
            <a:lvl1pPr marL="0" indent="0" algn="l">
              <a:buNone/>
              <a:defRPr sz="1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l="932" r="19484" b="18552"/>
          <a:stretch>
            <a:fillRect/>
          </a:stretch>
        </p:blipFill>
        <p:spPr>
          <a:xfrm>
            <a:off x="0" y="0"/>
            <a:ext cx="12192000" cy="6858000"/>
          </a:xfrm>
          <a:prstGeom prst="rect">
            <a:avLst/>
          </a:prstGeom>
        </p:spPr>
      </p:pic>
      <p:sp>
        <p:nvSpPr>
          <p:cNvPr id="20" name="标题 1"/>
          <p:cNvSpPr>
            <a:spLocks noGrp="1"/>
          </p:cNvSpPr>
          <p:nvPr userDrawn="1">
            <p:ph type="title"/>
          </p:nvPr>
        </p:nvSpPr>
        <p:spPr>
          <a:xfrm>
            <a:off x="668809" y="3429000"/>
            <a:ext cx="5419185" cy="895350"/>
          </a:xfr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69925" y="4324350"/>
            <a:ext cx="5419185" cy="1015623"/>
          </a:xfrm>
        </p:spPr>
        <p:txBody>
          <a:bodyPr anchor="t">
            <a:normAutofit/>
          </a:bodyPr>
          <a:lstStyle>
            <a:lvl1pPr marL="0" indent="0" algn="l">
              <a:lnSpc>
                <a:spcPct val="150000"/>
              </a:lnSpc>
              <a:spcBef>
                <a:spcPts val="0"/>
              </a:spcBef>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stretch>
            <a:fillRect/>
          </a:stretch>
        </p:blipFill>
        <p:spPr>
          <a:xfrm flipH="1">
            <a:off x="0" y="0"/>
            <a:ext cx="12192000" cy="6858000"/>
          </a:xfrm>
          <a:prstGeom prst="rect">
            <a:avLst/>
          </a:prstGeom>
        </p:spPr>
      </p:pic>
      <p:sp>
        <p:nvSpPr>
          <p:cNvPr id="13" name="标题 1"/>
          <p:cNvSpPr>
            <a:spLocks noGrp="1"/>
          </p:cNvSpPr>
          <p:nvPr userDrawn="1">
            <p:ph type="ctrTitle" hasCustomPrompt="1"/>
          </p:nvPr>
        </p:nvSpPr>
        <p:spPr>
          <a:xfrm>
            <a:off x="3974841" y="1130301"/>
            <a:ext cx="6839339" cy="2745946"/>
          </a:xfrm>
        </p:spPr>
        <p:txBody>
          <a:bodyPr anchor="b">
            <a:normAutofit/>
          </a:bodyPr>
          <a:lstStyle>
            <a:lvl1pPr marL="0" indent="0" algn="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8639175" y="5822929"/>
            <a:ext cx="2175005" cy="310871"/>
          </a:xfrm>
        </p:spPr>
        <p:txBody>
          <a:bodyPr vert="horz" lIns="91440" tIns="45720" rIns="91440" bIns="45720" rtlCol="0">
            <a:normAutofit/>
          </a:bodyPr>
          <a:lstStyle>
            <a:lvl1pPr marL="0" indent="0" algn="r">
              <a:buNone/>
              <a:defRPr lang="zh-CN" altLang="en-US" sz="14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userDrawn="1">
            <p:ph type="body" sz="quarter" idx="10" hasCustomPrompt="1"/>
          </p:nvPr>
        </p:nvSpPr>
        <p:spPr>
          <a:xfrm>
            <a:off x="8639175" y="5526658"/>
            <a:ext cx="2175005" cy="296271"/>
          </a:xfrm>
        </p:spPr>
        <p:txBody>
          <a:bodyPr vert="horz" anchor="ctr">
            <a:noAutofit/>
          </a:bodyPr>
          <a:lstStyle>
            <a:lvl1pPr marL="0" indent="0" algn="r">
              <a:buNone/>
              <a:defRPr sz="1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0" name="矩形: 圆角 9"/>
          <p:cNvSpPr/>
          <p:nvPr userDrawn="1"/>
        </p:nvSpPr>
        <p:spPr>
          <a:xfrm>
            <a:off x="8986838" y="4192081"/>
            <a:ext cx="1827342" cy="56069"/>
          </a:xfrm>
          <a:prstGeom prst="roundRect">
            <a:avLst/>
          </a:prstGeom>
          <a:solidFill>
            <a:srgbClr val="FFC96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11" name="组合 10"/>
          <p:cNvGrpSpPr/>
          <p:nvPr userDrawn="1"/>
        </p:nvGrpSpPr>
        <p:grpSpPr>
          <a:xfrm flipH="1">
            <a:off x="8030076" y="5528385"/>
            <a:ext cx="609099" cy="608890"/>
            <a:chOff x="6096000" y="4121949"/>
            <a:chExt cx="609099" cy="608890"/>
          </a:xfrm>
        </p:grpSpPr>
        <p:sp>
          <p:nvSpPr>
            <p:cNvPr id="12" name="矩形 11"/>
            <p:cNvSpPr/>
            <p:nvPr/>
          </p:nvSpPr>
          <p:spPr>
            <a:xfrm>
              <a:off x="6217987" y="4121949"/>
              <a:ext cx="487112" cy="487112"/>
            </a:xfrm>
            <a:prstGeom prst="rect">
              <a:avLst/>
            </a:prstGeom>
            <a:noFill/>
            <a:ln w="3175" cap="flat" cmpd="sng" algn="ctr">
              <a:solidFill>
                <a:srgbClr val="FFFFFF">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alpha val="70000"/>
                  </a:srgbClr>
                </a:solidFill>
                <a:effectLst/>
                <a:uLnTx/>
                <a:uFillTx/>
                <a:latin typeface="Arial" panose="020B0604020202020204"/>
                <a:ea typeface="微软雅黑" panose="020B0503020204020204" charset="-122"/>
                <a:cs typeface="+mn-cs"/>
              </a:endParaRPr>
            </a:p>
          </p:txBody>
        </p:sp>
        <p:sp>
          <p:nvSpPr>
            <p:cNvPr id="14" name="矩形 13"/>
            <p:cNvSpPr/>
            <p:nvPr/>
          </p:nvSpPr>
          <p:spPr>
            <a:xfrm>
              <a:off x="6096000" y="4487283"/>
              <a:ext cx="243556" cy="243556"/>
            </a:xfrm>
            <a:prstGeom prst="rect">
              <a:avLst/>
            </a:prstGeom>
            <a:noFill/>
            <a:ln w="3175" cap="flat" cmpd="sng" algn="ctr">
              <a:solidFill>
                <a:srgbClr val="FFFFFF">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alpha val="70000"/>
                  </a:srgbClr>
                </a:solidFill>
                <a:effectLst/>
                <a:uLnTx/>
                <a:uFillTx/>
                <a:latin typeface="Arial" panose="020B0604020202020204"/>
                <a:ea typeface="微软雅黑" panose="020B0503020204020204" charset="-122"/>
                <a:cs typeface="+mn-cs"/>
              </a:endParaRPr>
            </a:p>
          </p:txBody>
        </p:sp>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themeOverride" Target="../theme/themeOverride1.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3.png"/><Relationship Id="rId7" Type="http://schemas.openxmlformats.org/officeDocument/2006/relationships/tags" Target="../tags/tag57.xml"/><Relationship Id="rId6" Type="http://schemas.openxmlformats.org/officeDocument/2006/relationships/image" Target="../media/image12.png"/><Relationship Id="rId5" Type="http://schemas.openxmlformats.org/officeDocument/2006/relationships/tags" Target="../tags/tag56.xml"/><Relationship Id="rId4" Type="http://schemas.openxmlformats.org/officeDocument/2006/relationships/image" Target="../media/image11.png"/><Relationship Id="rId3" Type="http://schemas.openxmlformats.org/officeDocument/2006/relationships/tags" Target="../tags/tag55.xml"/><Relationship Id="rId2" Type="http://schemas.openxmlformats.org/officeDocument/2006/relationships/image" Target="../media/image10.png"/><Relationship Id="rId1" Type="http://schemas.openxmlformats.org/officeDocument/2006/relationships/tags" Target="../tags/tag54.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7.png"/><Relationship Id="rId7" Type="http://schemas.openxmlformats.org/officeDocument/2006/relationships/tags" Target="../tags/tag61.xml"/><Relationship Id="rId6" Type="http://schemas.openxmlformats.org/officeDocument/2006/relationships/image" Target="../media/image16.png"/><Relationship Id="rId5" Type="http://schemas.openxmlformats.org/officeDocument/2006/relationships/tags" Target="../tags/tag60.xml"/><Relationship Id="rId4" Type="http://schemas.openxmlformats.org/officeDocument/2006/relationships/image" Target="../media/image15.png"/><Relationship Id="rId3" Type="http://schemas.openxmlformats.org/officeDocument/2006/relationships/tags" Target="../tags/tag59.xml"/><Relationship Id="rId2" Type="http://schemas.openxmlformats.org/officeDocument/2006/relationships/image" Target="../media/image14.png"/><Relationship Id="rId1" Type="http://schemas.openxmlformats.org/officeDocument/2006/relationships/tags" Target="../tags/tag58.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1.png"/><Relationship Id="rId7" Type="http://schemas.openxmlformats.org/officeDocument/2006/relationships/tags" Target="../tags/tag65.xml"/><Relationship Id="rId6" Type="http://schemas.openxmlformats.org/officeDocument/2006/relationships/image" Target="../media/image20.png"/><Relationship Id="rId5" Type="http://schemas.openxmlformats.org/officeDocument/2006/relationships/tags" Target="../tags/tag64.xml"/><Relationship Id="rId4" Type="http://schemas.openxmlformats.org/officeDocument/2006/relationships/image" Target="../media/image19.png"/><Relationship Id="rId3" Type="http://schemas.openxmlformats.org/officeDocument/2006/relationships/tags" Target="../tags/tag63.xml"/><Relationship Id="rId2" Type="http://schemas.openxmlformats.org/officeDocument/2006/relationships/image" Target="../media/image18.png"/><Relationship Id="rId1" Type="http://schemas.openxmlformats.org/officeDocument/2006/relationships/tags" Target="../tags/tag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tags" Target="../tags/tag66.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tags" Target="../tags/tag69.xml"/><Relationship Id="rId4" Type="http://schemas.openxmlformats.org/officeDocument/2006/relationships/image" Target="../media/image24.png"/><Relationship Id="rId3" Type="http://schemas.openxmlformats.org/officeDocument/2006/relationships/tags" Target="../tags/tag68.xml"/><Relationship Id="rId2" Type="http://schemas.openxmlformats.org/officeDocument/2006/relationships/image" Target="../media/image23.png"/><Relationship Id="rId1" Type="http://schemas.openxmlformats.org/officeDocument/2006/relationships/tags" Target="../tags/tag6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tags" Target="../tags/tag7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tags" Target="../tags/tag7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tags" Target="../tags/tag72.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5.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tags" Target="../tags/tag7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tags" Target="../tags/tag74.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tags" Target="../tags/tag77.xml"/><Relationship Id="rId4" Type="http://schemas.openxmlformats.org/officeDocument/2006/relationships/image" Target="../media/image32.png"/><Relationship Id="rId3" Type="http://schemas.openxmlformats.org/officeDocument/2006/relationships/tags" Target="../tags/tag76.xml"/><Relationship Id="rId2" Type="http://schemas.openxmlformats.org/officeDocument/2006/relationships/image" Target="../media/image31.png"/><Relationship Id="rId1" Type="http://schemas.openxmlformats.org/officeDocument/2006/relationships/tags" Target="../tags/tag75.xml"/></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6.xml"/><Relationship Id="rId3" Type="http://schemas.openxmlformats.org/officeDocument/2006/relationships/themeOverride" Target="../theme/themeOverride3.xml"/><Relationship Id="rId2" Type="http://schemas.openxmlformats.org/officeDocument/2006/relationships/image" Target="../media/image2.emf"/><Relationship Id="rId1"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xml"/><Relationship Id="rId2" Type="http://schemas.openxmlformats.org/officeDocument/2006/relationships/image" Target="../media/image8.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image" Target="../media/image9.jpeg"/><Relationship Id="rId4" Type="http://schemas.openxmlformats.org/officeDocument/2006/relationships/tags" Target="../tags/tag7.xml"/><Relationship Id="rId3" Type="http://schemas.openxmlformats.org/officeDocument/2006/relationships/tags" Target="../tags/tag6.xml"/><Relationship Id="rId27" Type="http://schemas.openxmlformats.org/officeDocument/2006/relationships/slideLayout" Target="../slideLayouts/slideLayout4.xml"/><Relationship Id="rId26" Type="http://schemas.openxmlformats.org/officeDocument/2006/relationships/tags" Target="../tags/tag28.xml"/><Relationship Id="rId25" Type="http://schemas.openxmlformats.org/officeDocument/2006/relationships/tags" Target="../tags/tag27.xml"/><Relationship Id="rId24" Type="http://schemas.openxmlformats.org/officeDocument/2006/relationships/tags" Target="../tags/tag26.xml"/><Relationship Id="rId23" Type="http://schemas.openxmlformats.org/officeDocument/2006/relationships/tags" Target="../tags/tag25.xml"/><Relationship Id="rId22" Type="http://schemas.openxmlformats.org/officeDocument/2006/relationships/tags" Target="../tags/tag24.xml"/><Relationship Id="rId21" Type="http://schemas.openxmlformats.org/officeDocument/2006/relationships/tags" Target="../tags/tag23.xml"/><Relationship Id="rId20" Type="http://schemas.openxmlformats.org/officeDocument/2006/relationships/tags" Target="../tags/tag22.xml"/><Relationship Id="rId2" Type="http://schemas.openxmlformats.org/officeDocument/2006/relationships/tags" Target="../tags/tag5.xml"/><Relationship Id="rId19" Type="http://schemas.openxmlformats.org/officeDocument/2006/relationships/tags" Target="../tags/tag21.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image" Target="../media/image9.jpeg"/><Relationship Id="rId4" Type="http://schemas.openxmlformats.org/officeDocument/2006/relationships/tags" Target="../tags/tag32.xml"/><Relationship Id="rId3" Type="http://schemas.openxmlformats.org/officeDocument/2006/relationships/tags" Target="../tags/tag31.xml"/><Relationship Id="rId27" Type="http://schemas.openxmlformats.org/officeDocument/2006/relationships/slideLayout" Target="../slideLayouts/slideLayout4.xml"/><Relationship Id="rId26" Type="http://schemas.openxmlformats.org/officeDocument/2006/relationships/tags" Target="../tags/tag53.xml"/><Relationship Id="rId25" Type="http://schemas.openxmlformats.org/officeDocument/2006/relationships/tags" Target="../tags/tag52.xml"/><Relationship Id="rId24" Type="http://schemas.openxmlformats.org/officeDocument/2006/relationships/tags" Target="../tags/tag51.xml"/><Relationship Id="rId23" Type="http://schemas.openxmlformats.org/officeDocument/2006/relationships/tags" Target="../tags/tag50.xml"/><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tags" Target="../tags/tag30.xml"/><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6" name="think-cell Slide" r:id="rId1" imgW="9525" imgH="9525" progId="TCLayout.ActiveDocument.1">
                  <p:embed/>
                </p:oleObj>
              </mc:Choice>
              <mc:Fallback>
                <p:oleObj name="think-cell Slide" r:id="rId1" imgW="9525" imgH="9525" progId="TCLayout.ActiveDocument.1">
                  <p:embed/>
                  <p:pic>
                    <p:nvPicPr>
                      <p:cNvPr id="0" name="对象 2" hidden="1"/>
                      <p:cNvPicPr/>
                      <p:nvPr/>
                    </p:nvPicPr>
                    <p:blipFill>
                      <a:blip r:embed="rId2"/>
                      <a:stretch>
                        <a:fillRect/>
                      </a:stretch>
                    </p:blipFill>
                    <p:spPr>
                      <a:xfrm>
                        <a:off x="1588" y="1588"/>
                        <a:ext cx="1588" cy="1588"/>
                      </a:xfrm>
                      <a:prstGeom prst="rect">
                        <a:avLst/>
                      </a:prstGeom>
                    </p:spPr>
                  </p:pic>
                </p:oleObj>
              </mc:Fallback>
            </mc:AlternateContent>
          </a:graphicData>
        </a:graphic>
      </p:graphicFrame>
      <p:sp>
        <p:nvSpPr>
          <p:cNvPr id="2" name="矩形 1" hidden="1"/>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charset="-122"/>
              <a:cs typeface="+mj-cs"/>
              <a:sym typeface="Arial" panose="020B0604020202020204" pitchFamily="34" charset="0"/>
            </a:endParaRPr>
          </a:p>
        </p:txBody>
      </p:sp>
      <p:sp>
        <p:nvSpPr>
          <p:cNvPr id="4" name="标题 3"/>
          <p:cNvSpPr>
            <a:spLocks noGrp="1"/>
          </p:cNvSpPr>
          <p:nvPr>
            <p:ph type="ctrTitle"/>
          </p:nvPr>
        </p:nvSpPr>
        <p:spPr/>
        <p:txBody>
          <a:bodyPr>
            <a:normAutofit fontScale="90000"/>
          </a:bodyPr>
          <a:lstStyle/>
          <a:p>
            <a:br>
              <a:rPr lang="en-US" altLang="zh-CN" sz="2400" b="0" dirty="0"/>
            </a:br>
            <a:r>
              <a:rPr lang="zh-CN" altLang="en-US" sz="11500" dirty="0"/>
              <a:t>实验演示</a:t>
            </a:r>
            <a:br>
              <a:rPr lang="en-US" altLang="zh-CN" sz="4400" b="0" dirty="0"/>
            </a:br>
            <a:r>
              <a:rPr lang="zh-CN" altLang="en-US" sz="5400" dirty="0"/>
              <a:t>微博文本分析</a:t>
            </a:r>
            <a:endParaRPr lang="zh-CN" altLang="en-US"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150752" y="3429000"/>
            <a:ext cx="5419185" cy="895350"/>
          </a:xfrm>
        </p:spPr>
        <p:txBody>
          <a:bodyPr/>
          <a:lstStyle/>
          <a:p>
            <a:r>
              <a:rPr lang="zh-CN" altLang="en-US" dirty="0">
                <a:sym typeface="+mn-lt"/>
              </a:rPr>
              <a:t>词云和热点地图</a:t>
            </a:r>
            <a:endParaRPr lang="en-US" altLang="zh-CN" dirty="0">
              <a:sym typeface="+mn-lt"/>
            </a:endParaRPr>
          </a:p>
        </p:txBody>
      </p:sp>
      <p:sp>
        <p:nvSpPr>
          <p:cNvPr id="6" name="文本占位符 5"/>
          <p:cNvSpPr>
            <a:spLocks noGrp="1"/>
          </p:cNvSpPr>
          <p:nvPr>
            <p:ph type="body" idx="1"/>
          </p:nvPr>
        </p:nvSpPr>
        <p:spPr>
          <a:xfrm>
            <a:off x="3151868" y="4324350"/>
            <a:ext cx="5419185" cy="1015623"/>
          </a:xfrm>
        </p:spPr>
        <p:txBody>
          <a:bodyPr/>
          <a:lstStyle/>
          <a:p>
            <a:pPr lvl="0" defTabSz="913765">
              <a:lnSpc>
                <a:spcPct val="120000"/>
              </a:lnSpc>
              <a:buSzPct val="25000"/>
              <a:defRPr/>
            </a:pPr>
            <a:r>
              <a:rPr lang="zh-CN" altLang="da-DK">
                <a:sym typeface="+mn-ea"/>
              </a:rPr>
              <a:t>两个简单的实用分析工具</a:t>
            </a:r>
            <a:endParaRPr lang="zh-CN" altLang="en-US" dirty="0">
              <a:cs typeface="+mn-ea"/>
              <a:sym typeface="+mn-lt"/>
            </a:endParaRPr>
          </a:p>
        </p:txBody>
      </p:sp>
      <p:sp>
        <p:nvSpPr>
          <p:cNvPr id="9" name="文本框 8"/>
          <p:cNvSpPr txBox="1"/>
          <p:nvPr/>
        </p:nvSpPr>
        <p:spPr>
          <a:xfrm>
            <a:off x="3273167" y="1996067"/>
            <a:ext cx="1794134" cy="1559933"/>
          </a:xfrm>
          <a:prstGeom prst="rect">
            <a:avLst/>
          </a:prstGeom>
          <a:noFill/>
          <a:ln w="117475">
            <a:noFill/>
          </a:ln>
        </p:spPr>
        <p:txBody>
          <a:bodyPr wrap="none" rtlCol="0">
            <a:prstTxWarp prst="textPlain">
              <a:avLst/>
            </a:prstTxWarp>
            <a:spAutoFit/>
          </a:bodyPr>
          <a:lstStyle/>
          <a:p>
            <a:r>
              <a:rPr lang="en-US" altLang="zh-CN" spc="100" dirty="0">
                <a:solidFill>
                  <a:schemeClr val="accent1">
                    <a:lumMod val="20000"/>
                    <a:lumOff val="80000"/>
                  </a:schemeClr>
                </a:solidFill>
                <a:latin typeface="Impact" panose="020B0806030902050204" pitchFamily="34" charset="0"/>
                <a:cs typeface="Arial" panose="020B0604020202020204" pitchFamily="34" charset="0"/>
              </a:rPr>
              <a:t>/03</a:t>
            </a:r>
            <a:endParaRPr lang="zh-CN" altLang="en-US" spc="100" dirty="0">
              <a:solidFill>
                <a:schemeClr val="accent1">
                  <a:lumMod val="20000"/>
                  <a:lumOff val="80000"/>
                </a:schemeClr>
              </a:solidFill>
              <a:latin typeface="Impact" panose="020B080603090205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生成词云</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sp>
        <p:nvSpPr>
          <p:cNvPr id="109" name="íṡḷïḋe"/>
          <p:cNvSpPr/>
          <p:nvPr/>
        </p:nvSpPr>
        <p:spPr>
          <a:xfrm>
            <a:off x="0" y="1130300"/>
            <a:ext cx="2038350" cy="5003800"/>
          </a:xfrm>
          <a:prstGeom prst="rect">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10" name="íṧ1iḑè"/>
          <p:cNvSpPr/>
          <p:nvPr/>
        </p:nvSpPr>
        <p:spPr>
          <a:xfrm>
            <a:off x="1749337" y="2116212"/>
            <a:ext cx="1776206" cy="834090"/>
          </a:xfrm>
          <a:prstGeom prst="homePlat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11" name="îṥľïďè"/>
          <p:cNvSpPr/>
          <p:nvPr/>
        </p:nvSpPr>
        <p:spPr>
          <a:xfrm>
            <a:off x="1749337" y="4314097"/>
            <a:ext cx="1776206" cy="834090"/>
          </a:xfrm>
          <a:prstGeom prst="homePlate">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5" name="ïslîḍè"/>
          <p:cNvSpPr/>
          <p:nvPr/>
        </p:nvSpPr>
        <p:spPr>
          <a:xfrm>
            <a:off x="2267185" y="2258574"/>
            <a:ext cx="549263" cy="549366"/>
          </a:xfrm>
          <a:custGeom>
            <a:avLst/>
            <a:gdLst>
              <a:gd name="connsiteX0" fmla="*/ 118048 w 531218"/>
              <a:gd name="connsiteY0" fmla="*/ 353902 h 531317"/>
              <a:gd name="connsiteX1" fmla="*/ 274064 w 531218"/>
              <a:gd name="connsiteY1" fmla="*/ 353902 h 531317"/>
              <a:gd name="connsiteX2" fmla="*/ 274064 w 531218"/>
              <a:gd name="connsiteY2" fmla="*/ 423486 h 531317"/>
              <a:gd name="connsiteX3" fmla="*/ 118048 w 531218"/>
              <a:gd name="connsiteY3" fmla="*/ 423486 h 531317"/>
              <a:gd name="connsiteX4" fmla="*/ 118048 w 531218"/>
              <a:gd name="connsiteY4" fmla="*/ 237118 h 531317"/>
              <a:gd name="connsiteX5" fmla="*/ 413268 w 531218"/>
              <a:gd name="connsiteY5" fmla="*/ 237118 h 531317"/>
              <a:gd name="connsiteX6" fmla="*/ 413268 w 531218"/>
              <a:gd name="connsiteY6" fmla="*/ 306750 h 531317"/>
              <a:gd name="connsiteX7" fmla="*/ 118048 w 531218"/>
              <a:gd name="connsiteY7" fmla="*/ 306750 h 531317"/>
              <a:gd name="connsiteX8" fmla="*/ 118048 w 531218"/>
              <a:gd name="connsiteY8" fmla="*/ 120429 h 531317"/>
              <a:gd name="connsiteX9" fmla="*/ 413268 w 531218"/>
              <a:gd name="connsiteY9" fmla="*/ 120429 h 531317"/>
              <a:gd name="connsiteX10" fmla="*/ 413268 w 531218"/>
              <a:gd name="connsiteY10" fmla="*/ 190061 h 531317"/>
              <a:gd name="connsiteX11" fmla="*/ 118048 w 531218"/>
              <a:gd name="connsiteY11" fmla="*/ 190061 h 531317"/>
              <a:gd name="connsiteX12" fmla="*/ 69569 w 531218"/>
              <a:gd name="connsiteY12" fmla="*/ 69623 h 531317"/>
              <a:gd name="connsiteX13" fmla="*/ 69569 w 531218"/>
              <a:gd name="connsiteY13" fmla="*/ 461789 h 531317"/>
              <a:gd name="connsiteX14" fmla="*/ 461697 w 531218"/>
              <a:gd name="connsiteY14" fmla="*/ 461789 h 531317"/>
              <a:gd name="connsiteX15" fmla="*/ 461697 w 531218"/>
              <a:gd name="connsiteY15" fmla="*/ 69623 h 531317"/>
              <a:gd name="connsiteX16" fmla="*/ 0 w 531218"/>
              <a:gd name="connsiteY16" fmla="*/ 0 h 531317"/>
              <a:gd name="connsiteX17" fmla="*/ 531218 w 531218"/>
              <a:gd name="connsiteY17" fmla="*/ 0 h 531317"/>
              <a:gd name="connsiteX18" fmla="*/ 531218 w 531218"/>
              <a:gd name="connsiteY18" fmla="*/ 531317 h 531317"/>
              <a:gd name="connsiteX19" fmla="*/ 0 w 531218"/>
              <a:gd name="connsiteY19" fmla="*/ 531317 h 53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1218" h="531317">
                <a:moveTo>
                  <a:pt x="118048" y="353902"/>
                </a:moveTo>
                <a:lnTo>
                  <a:pt x="274064" y="353902"/>
                </a:lnTo>
                <a:lnTo>
                  <a:pt x="274064" y="423486"/>
                </a:lnTo>
                <a:lnTo>
                  <a:pt x="118048" y="423486"/>
                </a:lnTo>
                <a:close/>
                <a:moveTo>
                  <a:pt x="118048" y="237118"/>
                </a:moveTo>
                <a:lnTo>
                  <a:pt x="413268" y="237118"/>
                </a:lnTo>
                <a:lnTo>
                  <a:pt x="413268" y="306750"/>
                </a:lnTo>
                <a:lnTo>
                  <a:pt x="118048" y="306750"/>
                </a:lnTo>
                <a:close/>
                <a:moveTo>
                  <a:pt x="118048" y="120429"/>
                </a:moveTo>
                <a:lnTo>
                  <a:pt x="413268" y="120429"/>
                </a:lnTo>
                <a:lnTo>
                  <a:pt x="413268" y="190061"/>
                </a:lnTo>
                <a:lnTo>
                  <a:pt x="118048" y="190061"/>
                </a:lnTo>
                <a:close/>
                <a:moveTo>
                  <a:pt x="69569" y="69623"/>
                </a:moveTo>
                <a:lnTo>
                  <a:pt x="69569" y="461789"/>
                </a:lnTo>
                <a:lnTo>
                  <a:pt x="461697" y="461789"/>
                </a:lnTo>
                <a:lnTo>
                  <a:pt x="461697" y="69623"/>
                </a:lnTo>
                <a:close/>
                <a:moveTo>
                  <a:pt x="0" y="0"/>
                </a:moveTo>
                <a:lnTo>
                  <a:pt x="531218" y="0"/>
                </a:lnTo>
                <a:lnTo>
                  <a:pt x="531218" y="531317"/>
                </a:lnTo>
                <a:lnTo>
                  <a:pt x="0" y="53131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lang="en-US"/>
          </a:p>
        </p:txBody>
      </p:sp>
      <p:sp>
        <p:nvSpPr>
          <p:cNvPr id="115" name="îṩ1ide"/>
          <p:cNvSpPr txBox="1"/>
          <p:nvPr/>
        </p:nvSpPr>
        <p:spPr bwMode="auto">
          <a:xfrm>
            <a:off x="1749425" y="2960370"/>
            <a:ext cx="2581275" cy="43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1" kern="0" dirty="0">
                <a:cs typeface="+mn-ea"/>
                <a:sym typeface="+mn-lt"/>
              </a:rPr>
              <a:t>对内容生成</a:t>
            </a:r>
            <a:endParaRPr lang="zh-CN" altLang="en-US" sz="1600" b="1" kern="0" dirty="0">
              <a:cs typeface="+mn-ea"/>
              <a:sym typeface="+mn-lt"/>
            </a:endParaRPr>
          </a:p>
        </p:txBody>
      </p:sp>
      <p:cxnSp>
        <p:nvCxnSpPr>
          <p:cNvPr id="116" name="直接连接符 115"/>
          <p:cNvCxnSpPr/>
          <p:nvPr/>
        </p:nvCxnSpPr>
        <p:spPr>
          <a:xfrm>
            <a:off x="3765764" y="2106137"/>
            <a:ext cx="0" cy="854240"/>
          </a:xfrm>
          <a:prstGeom prst="line">
            <a:avLst/>
          </a:prstGeom>
          <a:ln w="9525">
            <a:solidFill>
              <a:schemeClr val="bg1">
                <a:lumMod val="75000"/>
              </a:schemeClr>
            </a:solidFill>
            <a:prstDash val="dash"/>
            <a:headEnd type="none" w="lg" len="lg"/>
            <a:tailEnd type="none" w="lg" len="lg"/>
          </a:ln>
        </p:spPr>
        <p:style>
          <a:lnRef idx="2">
            <a:schemeClr val="accent5"/>
          </a:lnRef>
          <a:fillRef idx="0">
            <a:schemeClr val="accent5"/>
          </a:fillRef>
          <a:effectRef idx="1">
            <a:schemeClr val="accent5"/>
          </a:effectRef>
          <a:fontRef idx="minor">
            <a:schemeClr val="tx1"/>
          </a:fontRef>
        </p:style>
      </p:cxnSp>
      <p:sp>
        <p:nvSpPr>
          <p:cNvPr id="6" name="îṥḻiḑé"/>
          <p:cNvSpPr/>
          <p:nvPr/>
        </p:nvSpPr>
        <p:spPr>
          <a:xfrm>
            <a:off x="2267134" y="4456459"/>
            <a:ext cx="549366" cy="549366"/>
          </a:xfrm>
          <a:custGeom>
            <a:avLst/>
            <a:gdLst>
              <a:gd name="T0" fmla="*/ 4786 w 9572"/>
              <a:gd name="T1" fmla="*/ 8379 h 9572"/>
              <a:gd name="T2" fmla="*/ 3894 w 9572"/>
              <a:gd name="T3" fmla="*/ 8297 h 9572"/>
              <a:gd name="T4" fmla="*/ 1796 w 9572"/>
              <a:gd name="T5" fmla="*/ 9572 h 9572"/>
              <a:gd name="T6" fmla="*/ 1796 w 9572"/>
              <a:gd name="T7" fmla="*/ 7460 h 9572"/>
              <a:gd name="T8" fmla="*/ 0 w 9572"/>
              <a:gd name="T9" fmla="*/ 4196 h 9572"/>
              <a:gd name="T10" fmla="*/ 4786 w 9572"/>
              <a:gd name="T11" fmla="*/ 0 h 9572"/>
              <a:gd name="T12" fmla="*/ 9572 w 9572"/>
              <a:gd name="T13" fmla="*/ 4196 h 9572"/>
              <a:gd name="T14" fmla="*/ 4786 w 9572"/>
              <a:gd name="T15" fmla="*/ 8379 h 9572"/>
              <a:gd name="T16" fmla="*/ 4786 w 9572"/>
              <a:gd name="T17" fmla="*/ 603 h 9572"/>
              <a:gd name="T18" fmla="*/ 589 w 9572"/>
              <a:gd name="T19" fmla="*/ 4196 h 9572"/>
              <a:gd name="T20" fmla="*/ 2372 w 9572"/>
              <a:gd name="T21" fmla="*/ 7131 h 9572"/>
              <a:gd name="T22" fmla="*/ 2372 w 9572"/>
              <a:gd name="T23" fmla="*/ 8530 h 9572"/>
              <a:gd name="T24" fmla="*/ 3785 w 9572"/>
              <a:gd name="T25" fmla="*/ 7680 h 9572"/>
              <a:gd name="T26" fmla="*/ 4800 w 9572"/>
              <a:gd name="T27" fmla="*/ 7789 h 9572"/>
              <a:gd name="T28" fmla="*/ 8996 w 9572"/>
              <a:gd name="T29" fmla="*/ 4196 h 9572"/>
              <a:gd name="T30" fmla="*/ 4786 w 9572"/>
              <a:gd name="T31" fmla="*/ 603 h 9572"/>
              <a:gd name="T32" fmla="*/ 6884 w 9572"/>
              <a:gd name="T33" fmla="*/ 3894 h 9572"/>
              <a:gd name="T34" fmla="*/ 2688 w 9572"/>
              <a:gd name="T35" fmla="*/ 3894 h 9572"/>
              <a:gd name="T36" fmla="*/ 2386 w 9572"/>
              <a:gd name="T37" fmla="*/ 3593 h 9572"/>
              <a:gd name="T38" fmla="*/ 2688 w 9572"/>
              <a:gd name="T39" fmla="*/ 3291 h 9572"/>
              <a:gd name="T40" fmla="*/ 6884 w 9572"/>
              <a:gd name="T41" fmla="*/ 3291 h 9572"/>
              <a:gd name="T42" fmla="*/ 7186 w 9572"/>
              <a:gd name="T43" fmla="*/ 3593 h 9572"/>
              <a:gd name="T44" fmla="*/ 6884 w 9572"/>
              <a:gd name="T45" fmla="*/ 3895 h 9572"/>
              <a:gd name="T46" fmla="*/ 6884 w 9572"/>
              <a:gd name="T47" fmla="*/ 3894 h 9572"/>
              <a:gd name="T48" fmla="*/ 3291 w 9572"/>
              <a:gd name="T49" fmla="*/ 5088 h 9572"/>
              <a:gd name="T50" fmla="*/ 6281 w 9572"/>
              <a:gd name="T51" fmla="*/ 5088 h 9572"/>
              <a:gd name="T52" fmla="*/ 6582 w 9572"/>
              <a:gd name="T53" fmla="*/ 5389 h 9572"/>
              <a:gd name="T54" fmla="*/ 6281 w 9572"/>
              <a:gd name="T55" fmla="*/ 5691 h 9572"/>
              <a:gd name="T56" fmla="*/ 3291 w 9572"/>
              <a:gd name="T57" fmla="*/ 5691 h 9572"/>
              <a:gd name="T58" fmla="*/ 2990 w 9572"/>
              <a:gd name="T59" fmla="*/ 5389 h 9572"/>
              <a:gd name="T60" fmla="*/ 3291 w 9572"/>
              <a:gd name="T61" fmla="*/ 5088 h 9572"/>
              <a:gd name="T62" fmla="*/ 3291 w 9572"/>
              <a:gd name="T63" fmla="*/ 5088 h 9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72" h="9572">
                <a:moveTo>
                  <a:pt x="4786" y="8379"/>
                </a:moveTo>
                <a:cubicBezTo>
                  <a:pt x="4484" y="8379"/>
                  <a:pt x="4182" y="8352"/>
                  <a:pt x="3894" y="8297"/>
                </a:cubicBezTo>
                <a:lnTo>
                  <a:pt x="1796" y="9572"/>
                </a:lnTo>
                <a:lnTo>
                  <a:pt x="1796" y="7460"/>
                </a:lnTo>
                <a:cubicBezTo>
                  <a:pt x="699" y="6692"/>
                  <a:pt x="0" y="5513"/>
                  <a:pt x="0" y="4196"/>
                </a:cubicBezTo>
                <a:cubicBezTo>
                  <a:pt x="0" y="1879"/>
                  <a:pt x="2139" y="0"/>
                  <a:pt x="4786" y="0"/>
                </a:cubicBezTo>
                <a:cubicBezTo>
                  <a:pt x="7433" y="0"/>
                  <a:pt x="9572" y="1879"/>
                  <a:pt x="9572" y="4196"/>
                </a:cubicBezTo>
                <a:cubicBezTo>
                  <a:pt x="9572" y="6514"/>
                  <a:pt x="7433" y="8379"/>
                  <a:pt x="4786" y="8379"/>
                </a:cubicBezTo>
                <a:close/>
                <a:moveTo>
                  <a:pt x="4786" y="603"/>
                </a:moveTo>
                <a:cubicBezTo>
                  <a:pt x="2468" y="603"/>
                  <a:pt x="589" y="2208"/>
                  <a:pt x="589" y="4196"/>
                </a:cubicBezTo>
                <a:cubicBezTo>
                  <a:pt x="589" y="5417"/>
                  <a:pt x="1303" y="6486"/>
                  <a:pt x="2372" y="7131"/>
                </a:cubicBezTo>
                <a:lnTo>
                  <a:pt x="2372" y="8530"/>
                </a:lnTo>
                <a:lnTo>
                  <a:pt x="3785" y="7680"/>
                </a:lnTo>
                <a:cubicBezTo>
                  <a:pt x="4114" y="7748"/>
                  <a:pt x="4443" y="7789"/>
                  <a:pt x="4800" y="7789"/>
                </a:cubicBezTo>
                <a:cubicBezTo>
                  <a:pt x="7117" y="7789"/>
                  <a:pt x="8996" y="6185"/>
                  <a:pt x="8996" y="4196"/>
                </a:cubicBezTo>
                <a:cubicBezTo>
                  <a:pt x="8982" y="2208"/>
                  <a:pt x="7103" y="603"/>
                  <a:pt x="4786" y="603"/>
                </a:cubicBezTo>
                <a:close/>
                <a:moveTo>
                  <a:pt x="6884" y="3894"/>
                </a:moveTo>
                <a:lnTo>
                  <a:pt x="2688" y="3894"/>
                </a:lnTo>
                <a:cubicBezTo>
                  <a:pt x="2523" y="3894"/>
                  <a:pt x="2386" y="3757"/>
                  <a:pt x="2386" y="3593"/>
                </a:cubicBezTo>
                <a:cubicBezTo>
                  <a:pt x="2386" y="3428"/>
                  <a:pt x="2523" y="3291"/>
                  <a:pt x="2688" y="3291"/>
                </a:cubicBezTo>
                <a:lnTo>
                  <a:pt x="6884" y="3291"/>
                </a:lnTo>
                <a:cubicBezTo>
                  <a:pt x="7049" y="3291"/>
                  <a:pt x="7186" y="3428"/>
                  <a:pt x="7186" y="3593"/>
                </a:cubicBezTo>
                <a:cubicBezTo>
                  <a:pt x="7186" y="3757"/>
                  <a:pt x="7049" y="3895"/>
                  <a:pt x="6884" y="3895"/>
                </a:cubicBezTo>
                <a:lnTo>
                  <a:pt x="6884" y="3894"/>
                </a:lnTo>
                <a:close/>
                <a:moveTo>
                  <a:pt x="3291" y="5088"/>
                </a:moveTo>
                <a:lnTo>
                  <a:pt x="6281" y="5088"/>
                </a:lnTo>
                <a:cubicBezTo>
                  <a:pt x="6445" y="5088"/>
                  <a:pt x="6582" y="5225"/>
                  <a:pt x="6582" y="5389"/>
                </a:cubicBezTo>
                <a:cubicBezTo>
                  <a:pt x="6582" y="5554"/>
                  <a:pt x="6445" y="5691"/>
                  <a:pt x="6281" y="5691"/>
                </a:cubicBezTo>
                <a:lnTo>
                  <a:pt x="3291" y="5691"/>
                </a:lnTo>
                <a:cubicBezTo>
                  <a:pt x="3127" y="5691"/>
                  <a:pt x="2990" y="5554"/>
                  <a:pt x="2990" y="5389"/>
                </a:cubicBezTo>
                <a:cubicBezTo>
                  <a:pt x="2990" y="5225"/>
                  <a:pt x="3127" y="5088"/>
                  <a:pt x="3291" y="5088"/>
                </a:cubicBezTo>
                <a:close/>
                <a:moveTo>
                  <a:pt x="3291" y="5088"/>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120" name="îs1íďe"/>
          <p:cNvSpPr txBox="1"/>
          <p:nvPr/>
        </p:nvSpPr>
        <p:spPr bwMode="auto">
          <a:xfrm>
            <a:off x="1749425" y="5166995"/>
            <a:ext cx="2581275" cy="43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cs typeface="+mn-ea"/>
                <a:sym typeface="+mn-lt"/>
              </a:rPr>
              <a:t>对评论生成</a:t>
            </a:r>
            <a:endParaRPr lang="zh-CN" altLang="en-US" sz="1600" b="1" kern="0" dirty="0">
              <a:cs typeface="+mn-ea"/>
              <a:sym typeface="+mn-lt"/>
            </a:endParaRPr>
          </a:p>
        </p:txBody>
      </p:sp>
      <p:cxnSp>
        <p:nvCxnSpPr>
          <p:cNvPr id="121" name="直接连接符 120"/>
          <p:cNvCxnSpPr/>
          <p:nvPr/>
        </p:nvCxnSpPr>
        <p:spPr>
          <a:xfrm>
            <a:off x="3765764" y="4304022"/>
            <a:ext cx="0" cy="854240"/>
          </a:xfrm>
          <a:prstGeom prst="line">
            <a:avLst/>
          </a:prstGeom>
          <a:ln w="9525">
            <a:solidFill>
              <a:schemeClr val="bg1">
                <a:lumMod val="75000"/>
              </a:schemeClr>
            </a:solidFill>
            <a:prstDash val="dash"/>
            <a:headEnd type="none" w="lg" len="lg"/>
            <a:tailEnd type="none" w="lg" len="lg"/>
          </a:ln>
        </p:spPr>
        <p:style>
          <a:lnRef idx="2">
            <a:schemeClr val="accent5"/>
          </a:lnRef>
          <a:fillRef idx="0">
            <a:schemeClr val="accent5"/>
          </a:fillRef>
          <a:effectRef idx="1">
            <a:schemeClr val="accent5"/>
          </a:effectRef>
          <a:fontRef idx="minor">
            <a:schemeClr val="tx1"/>
          </a:fontRef>
        </p:style>
      </p:cxnSp>
      <p:pic>
        <p:nvPicPr>
          <p:cNvPr id="18" name="图片 4"/>
          <p:cNvPicPr>
            <a:picLocks noChangeAspect="1"/>
          </p:cNvPicPr>
          <p:nvPr>
            <p:custDataLst>
              <p:tags r:id="rId1"/>
            </p:custDataLst>
          </p:nvPr>
        </p:nvPicPr>
        <p:blipFill>
          <a:blip r:embed="rId2"/>
          <a:stretch>
            <a:fillRect/>
          </a:stretch>
        </p:blipFill>
        <p:spPr>
          <a:xfrm>
            <a:off x="8317230" y="1298575"/>
            <a:ext cx="3387725" cy="2339340"/>
          </a:xfrm>
          <a:prstGeom prst="rect">
            <a:avLst/>
          </a:prstGeom>
          <a:noFill/>
          <a:ln>
            <a:noFill/>
          </a:ln>
        </p:spPr>
      </p:pic>
      <p:pic>
        <p:nvPicPr>
          <p:cNvPr id="19" name="图片 5"/>
          <p:cNvPicPr>
            <a:picLocks noChangeAspect="1"/>
          </p:cNvPicPr>
          <p:nvPr>
            <p:custDataLst>
              <p:tags r:id="rId3"/>
            </p:custDataLst>
          </p:nvPr>
        </p:nvPicPr>
        <p:blipFill>
          <a:blip r:embed="rId4"/>
          <a:stretch>
            <a:fillRect/>
          </a:stretch>
        </p:blipFill>
        <p:spPr>
          <a:xfrm>
            <a:off x="8316913" y="3869373"/>
            <a:ext cx="3387725" cy="2374265"/>
          </a:xfrm>
          <a:prstGeom prst="rect">
            <a:avLst/>
          </a:prstGeom>
          <a:noFill/>
          <a:ln>
            <a:noFill/>
          </a:ln>
        </p:spPr>
      </p:pic>
      <p:pic>
        <p:nvPicPr>
          <p:cNvPr id="7" name="图片 6"/>
          <p:cNvPicPr>
            <a:picLocks noChangeAspect="1"/>
          </p:cNvPicPr>
          <p:nvPr>
            <p:custDataLst>
              <p:tags r:id="rId5"/>
            </p:custDataLst>
          </p:nvPr>
        </p:nvPicPr>
        <p:blipFill>
          <a:blip r:embed="rId6"/>
          <a:stretch>
            <a:fillRect/>
          </a:stretch>
        </p:blipFill>
        <p:spPr>
          <a:xfrm>
            <a:off x="3709035" y="1645920"/>
            <a:ext cx="4424680" cy="2040890"/>
          </a:xfrm>
          <a:prstGeom prst="rect">
            <a:avLst/>
          </a:prstGeom>
        </p:spPr>
      </p:pic>
      <p:pic>
        <p:nvPicPr>
          <p:cNvPr id="8" name="图片 7"/>
          <p:cNvPicPr>
            <a:picLocks noChangeAspect="1"/>
          </p:cNvPicPr>
          <p:nvPr>
            <p:custDataLst>
              <p:tags r:id="rId7"/>
            </p:custDataLst>
          </p:nvPr>
        </p:nvPicPr>
        <p:blipFill>
          <a:blip r:embed="rId8"/>
          <a:srcRect r="38445"/>
          <a:stretch>
            <a:fillRect/>
          </a:stretch>
        </p:blipFill>
        <p:spPr>
          <a:xfrm>
            <a:off x="3709035" y="4075430"/>
            <a:ext cx="4660265" cy="928370"/>
          </a:xfrm>
          <a:prstGeom prst="rect">
            <a:avLst/>
          </a:prstGeom>
        </p:spPr>
      </p:pic>
      <p:sp>
        <p:nvSpPr>
          <p:cNvPr id="9" name="文本框 8"/>
          <p:cNvSpPr txBox="1"/>
          <p:nvPr/>
        </p:nvSpPr>
        <p:spPr>
          <a:xfrm>
            <a:off x="3550920" y="5495290"/>
            <a:ext cx="4582795" cy="1198880"/>
          </a:xfrm>
          <a:prstGeom prst="rect">
            <a:avLst/>
          </a:prstGeom>
          <a:noFill/>
        </p:spPr>
        <p:txBody>
          <a:bodyPr wrap="square" rtlCol="0">
            <a:spAutoFit/>
          </a:bodyPr>
          <a:p>
            <a:r>
              <a:rPr lang="zh-CN" altLang="en-US"/>
              <a:t>掌握</a:t>
            </a:r>
            <a:r>
              <a:rPr lang="en-US" altLang="zh-CN"/>
              <a:t>wordcloud.WordCloud(),参数包括了词云图的宽、高、字体、背景颜色等外观信息，以及比较重要的停用词，可以根据自己的需求来修改停用词。</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热点地图</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pic>
        <p:nvPicPr>
          <p:cNvPr id="3" name="图片 2"/>
          <p:cNvPicPr>
            <a:picLocks noChangeAspect="1"/>
          </p:cNvPicPr>
          <p:nvPr>
            <p:custDataLst>
              <p:tags r:id="rId1"/>
            </p:custDataLst>
          </p:nvPr>
        </p:nvPicPr>
        <p:blipFill>
          <a:blip r:embed="rId2"/>
          <a:stretch>
            <a:fillRect/>
          </a:stretch>
        </p:blipFill>
        <p:spPr>
          <a:xfrm>
            <a:off x="669925" y="1173480"/>
            <a:ext cx="2743200" cy="2559050"/>
          </a:xfrm>
          <a:prstGeom prst="rect">
            <a:avLst/>
          </a:prstGeom>
        </p:spPr>
      </p:pic>
      <p:pic>
        <p:nvPicPr>
          <p:cNvPr id="20" name="图片 6"/>
          <p:cNvPicPr>
            <a:picLocks noChangeAspect="1"/>
          </p:cNvPicPr>
          <p:nvPr>
            <p:custDataLst>
              <p:tags r:id="rId3"/>
            </p:custDataLst>
          </p:nvPr>
        </p:nvPicPr>
        <p:blipFill>
          <a:blip r:embed="rId4"/>
          <a:stretch>
            <a:fillRect/>
          </a:stretch>
        </p:blipFill>
        <p:spPr>
          <a:xfrm>
            <a:off x="3666490" y="1234440"/>
            <a:ext cx="6584315" cy="2437130"/>
          </a:xfrm>
          <a:prstGeom prst="rect">
            <a:avLst/>
          </a:prstGeom>
          <a:noFill/>
          <a:ln>
            <a:noFill/>
          </a:ln>
        </p:spPr>
      </p:pic>
      <p:pic>
        <p:nvPicPr>
          <p:cNvPr id="22" name="图片 8"/>
          <p:cNvPicPr>
            <a:picLocks noChangeAspect="1"/>
          </p:cNvPicPr>
          <p:nvPr>
            <p:custDataLst>
              <p:tags r:id="rId5"/>
            </p:custDataLst>
          </p:nvPr>
        </p:nvPicPr>
        <p:blipFill>
          <a:blip r:embed="rId6"/>
          <a:stretch>
            <a:fillRect/>
          </a:stretch>
        </p:blipFill>
        <p:spPr>
          <a:xfrm>
            <a:off x="3666490" y="3811270"/>
            <a:ext cx="2998470" cy="2631440"/>
          </a:xfrm>
          <a:prstGeom prst="rect">
            <a:avLst/>
          </a:prstGeom>
          <a:noFill/>
          <a:ln>
            <a:noFill/>
          </a:ln>
        </p:spPr>
      </p:pic>
      <p:pic>
        <p:nvPicPr>
          <p:cNvPr id="6" name="图片 5"/>
          <p:cNvPicPr>
            <a:picLocks noChangeAspect="1"/>
          </p:cNvPicPr>
          <p:nvPr>
            <p:custDataLst>
              <p:tags r:id="rId7"/>
            </p:custDataLst>
          </p:nvPr>
        </p:nvPicPr>
        <p:blipFill>
          <a:blip r:embed="rId8"/>
          <a:stretch>
            <a:fillRect/>
          </a:stretch>
        </p:blipFill>
        <p:spPr>
          <a:xfrm>
            <a:off x="669925" y="3811270"/>
            <a:ext cx="2758440" cy="25742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热点地图</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pic>
        <p:nvPicPr>
          <p:cNvPr id="12" name="图片 1"/>
          <p:cNvPicPr>
            <a:picLocks noChangeAspect="1"/>
          </p:cNvPicPr>
          <p:nvPr>
            <p:custDataLst>
              <p:tags r:id="rId1"/>
            </p:custDataLst>
          </p:nvPr>
        </p:nvPicPr>
        <p:blipFill>
          <a:blip r:embed="rId2"/>
          <a:stretch>
            <a:fillRect/>
          </a:stretch>
        </p:blipFill>
        <p:spPr>
          <a:xfrm>
            <a:off x="3666490" y="1270635"/>
            <a:ext cx="4108450" cy="2299335"/>
          </a:xfrm>
          <a:prstGeom prst="rect">
            <a:avLst/>
          </a:prstGeom>
          <a:noFill/>
          <a:ln>
            <a:noFill/>
          </a:ln>
        </p:spPr>
      </p:pic>
      <p:pic>
        <p:nvPicPr>
          <p:cNvPr id="21" name="图片 2"/>
          <p:cNvPicPr>
            <a:picLocks noChangeAspect="1"/>
          </p:cNvPicPr>
          <p:nvPr>
            <p:custDataLst>
              <p:tags r:id="rId3"/>
            </p:custDataLst>
          </p:nvPr>
        </p:nvPicPr>
        <p:blipFill>
          <a:blip r:embed="rId4"/>
          <a:stretch>
            <a:fillRect/>
          </a:stretch>
        </p:blipFill>
        <p:spPr>
          <a:xfrm>
            <a:off x="3667125" y="3732530"/>
            <a:ext cx="4107815" cy="2994025"/>
          </a:xfrm>
          <a:prstGeom prst="rect">
            <a:avLst/>
          </a:prstGeom>
          <a:noFill/>
          <a:ln>
            <a:noFill/>
          </a:ln>
        </p:spPr>
      </p:pic>
      <p:pic>
        <p:nvPicPr>
          <p:cNvPr id="5" name="图片 4"/>
          <p:cNvPicPr>
            <a:picLocks noChangeAspect="1"/>
          </p:cNvPicPr>
          <p:nvPr>
            <p:custDataLst>
              <p:tags r:id="rId5"/>
            </p:custDataLst>
          </p:nvPr>
        </p:nvPicPr>
        <p:blipFill>
          <a:blip r:embed="rId6"/>
          <a:stretch>
            <a:fillRect/>
          </a:stretch>
        </p:blipFill>
        <p:spPr>
          <a:xfrm>
            <a:off x="669925" y="1163955"/>
            <a:ext cx="2696845" cy="2512695"/>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669925" y="3942080"/>
            <a:ext cx="2835275" cy="25742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150752" y="3429000"/>
            <a:ext cx="5419185" cy="895350"/>
          </a:xfrm>
        </p:spPr>
        <p:txBody>
          <a:bodyPr/>
          <a:lstStyle/>
          <a:p>
            <a:r>
              <a:rPr lang="en-US" altLang="zh-CN">
                <a:sym typeface="+mn-ea"/>
              </a:rPr>
              <a:t>LDA</a:t>
            </a:r>
            <a:r>
              <a:rPr lang="zh-CN" altLang="en-US">
                <a:sym typeface="+mn-ea"/>
              </a:rPr>
              <a:t>主题分布</a:t>
            </a:r>
            <a:endParaRPr lang="en-US" altLang="zh-CN" dirty="0">
              <a:sym typeface="+mn-lt"/>
            </a:endParaRPr>
          </a:p>
        </p:txBody>
      </p:sp>
      <p:sp>
        <p:nvSpPr>
          <p:cNvPr id="6" name="文本占位符 5"/>
          <p:cNvSpPr>
            <a:spLocks noGrp="1"/>
          </p:cNvSpPr>
          <p:nvPr>
            <p:ph type="body" idx="1"/>
          </p:nvPr>
        </p:nvSpPr>
        <p:spPr>
          <a:xfrm>
            <a:off x="3151868" y="4324350"/>
            <a:ext cx="5419185" cy="1015623"/>
          </a:xfrm>
        </p:spPr>
        <p:txBody>
          <a:bodyPr/>
          <a:lstStyle/>
          <a:p>
            <a:pPr lvl="0" defTabSz="913765">
              <a:lnSpc>
                <a:spcPct val="120000"/>
              </a:lnSpc>
              <a:buSzPct val="25000"/>
              <a:defRPr/>
            </a:pPr>
            <a:r>
              <a:rPr lang="zh-CN" altLang="it-IT">
                <a:sym typeface="+mn-ea"/>
              </a:rPr>
              <a:t>实验的重点和难点</a:t>
            </a:r>
            <a:endParaRPr lang="zh-CN" altLang="en-US" dirty="0">
              <a:cs typeface="+mn-ea"/>
              <a:sym typeface="+mn-lt"/>
            </a:endParaRPr>
          </a:p>
        </p:txBody>
      </p:sp>
      <p:sp>
        <p:nvSpPr>
          <p:cNvPr id="9" name="文本框 8"/>
          <p:cNvSpPr txBox="1"/>
          <p:nvPr/>
        </p:nvSpPr>
        <p:spPr>
          <a:xfrm>
            <a:off x="3273167" y="1996067"/>
            <a:ext cx="1794134" cy="1559933"/>
          </a:xfrm>
          <a:prstGeom prst="rect">
            <a:avLst/>
          </a:prstGeom>
          <a:noFill/>
          <a:ln w="117475">
            <a:noFill/>
          </a:ln>
        </p:spPr>
        <p:txBody>
          <a:bodyPr wrap="none" rtlCol="0">
            <a:prstTxWarp prst="textPlain">
              <a:avLst/>
            </a:prstTxWarp>
            <a:spAutoFit/>
          </a:bodyPr>
          <a:lstStyle/>
          <a:p>
            <a:r>
              <a:rPr lang="en-US" altLang="zh-CN" spc="100" dirty="0">
                <a:solidFill>
                  <a:schemeClr val="accent1">
                    <a:lumMod val="20000"/>
                    <a:lumOff val="80000"/>
                  </a:schemeClr>
                </a:solidFill>
                <a:latin typeface="Impact" panose="020B0806030902050204" pitchFamily="34" charset="0"/>
                <a:cs typeface="Arial" panose="020B0604020202020204" pitchFamily="34" charset="0"/>
              </a:rPr>
              <a:t>/04</a:t>
            </a:r>
            <a:endParaRPr lang="zh-CN" altLang="en-US" spc="100" dirty="0">
              <a:solidFill>
                <a:schemeClr val="accent1">
                  <a:lumMod val="20000"/>
                  <a:lumOff val="80000"/>
                </a:schemeClr>
              </a:solidFill>
              <a:latin typeface="Impact" panose="020B080603090205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思考：为什么选取内容而不是评论</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sp>
        <p:nvSpPr>
          <p:cNvPr id="5" name="文本框 4"/>
          <p:cNvSpPr txBox="1"/>
          <p:nvPr/>
        </p:nvSpPr>
        <p:spPr>
          <a:xfrm>
            <a:off x="669925" y="1299845"/>
            <a:ext cx="10058400" cy="4799965"/>
          </a:xfrm>
          <a:prstGeom prst="rect">
            <a:avLst/>
          </a:prstGeom>
          <a:noFill/>
        </p:spPr>
        <p:txBody>
          <a:bodyPr wrap="square" rtlCol="0">
            <a:spAutoFit/>
          </a:bodyPr>
          <a:p>
            <a:r>
              <a:rPr lang="zh-CN" altLang="en-US"/>
              <a:t>LDA主题模型主要用于推测文档的主题分布，可以将文档集中每篇文档的主题以概率分布的形式给出根据主题进行主题聚类或文本分类。LDA主题模型不关心文档中单词的顺序，通常使用词袋特征（bag-of-word feature）来代表文档。</a:t>
            </a:r>
            <a:endParaRPr lang="zh-CN" altLang="en-US"/>
          </a:p>
          <a:p>
            <a:endParaRPr lang="zh-CN" altLang="en-US"/>
          </a:p>
          <a:p>
            <a:r>
              <a:rPr lang="en-US" altLang="zh-CN"/>
              <a:t>LDA</a:t>
            </a:r>
            <a:r>
              <a:rPr lang="zh-CN" altLang="en-US"/>
              <a:t>的数据预处理方法与先前词云和热点地图的大概相同，也包括了繁体转简体、判断并去除广告、去除乱码、读停用词、分词。区别在于此处只处理了内容content，所以合并输出部分不同。</a:t>
            </a:r>
            <a:endParaRPr lang="zh-CN" altLang="en-US"/>
          </a:p>
          <a:p>
            <a:endParaRPr lang="zh-CN" altLang="en-US"/>
          </a:p>
          <a:p>
            <a:r>
              <a:rPr lang="zh-CN" altLang="en-US"/>
              <a:t>此处未处理的评论的原因是评论的文本长度很短，不同用户的评论之间逻辑性很弱，使用LDA主题分布的效果并不好。在LDA中，如果我们要生成一篇文档，它里面的每个词语出现的概率为：</a:t>
            </a:r>
            <a:endParaRPr lang="zh-CN" altLang="en-US"/>
          </a:p>
          <a:p>
            <a:endParaRPr lang="zh-CN" altLang="en-US"/>
          </a:p>
          <a:p>
            <a:endParaRPr lang="zh-CN" altLang="en-US"/>
          </a:p>
          <a:p>
            <a:endParaRPr lang="zh-CN" altLang="en-US"/>
          </a:p>
          <a:p>
            <a:r>
              <a:rPr lang="zh-CN" altLang="en-US"/>
              <a:t>看到文章推断其隐藏的主题分布，就是建模的目的。换言之，人类根据文档生成模型写成了各类文章，然后丢给了计算机，相当于计算机看到的是一篇篇已经写好的文章。现在计算机需要根据一篇篇文章中看到的一系列词归纳出当篇文章的主题，进而得出各个主题各自不同的出现概率：主题分布。LDA的对象是一篇文章，而评论并不是一篇严格意义的文章，它可以看作很多很短的文章的集合，所以并不适合处理。</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3964940" y="3921125"/>
            <a:ext cx="3816350" cy="6908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LDA</a:t>
            </a:r>
            <a:r>
              <a:rPr lang="zh-CN" altLang="en-US" dirty="0">
                <a:latin typeface="+mn-lt"/>
                <a:ea typeface="+mn-ea"/>
                <a:cs typeface="+mn-ea"/>
                <a:sym typeface="+mn-lt"/>
              </a:rPr>
              <a:t>的前序</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pic>
        <p:nvPicPr>
          <p:cNvPr id="3" name="图片 2"/>
          <p:cNvPicPr>
            <a:picLocks noChangeAspect="1"/>
          </p:cNvPicPr>
          <p:nvPr>
            <p:custDataLst>
              <p:tags r:id="rId1"/>
            </p:custDataLst>
          </p:nvPr>
        </p:nvPicPr>
        <p:blipFill>
          <a:blip r:embed="rId2"/>
          <a:stretch>
            <a:fillRect/>
          </a:stretch>
        </p:blipFill>
        <p:spPr>
          <a:xfrm>
            <a:off x="669925" y="1359535"/>
            <a:ext cx="4681855" cy="109537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69925" y="2454910"/>
            <a:ext cx="5469890" cy="324231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139815" y="4244340"/>
            <a:ext cx="6005830" cy="14528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LDA</a:t>
            </a:r>
            <a:r>
              <a:rPr lang="zh-CN" altLang="en-US" dirty="0">
                <a:latin typeface="+mn-lt"/>
                <a:ea typeface="+mn-ea"/>
                <a:cs typeface="+mn-ea"/>
                <a:sym typeface="+mn-lt"/>
              </a:rPr>
              <a:t>的过程</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pic>
        <p:nvPicPr>
          <p:cNvPr id="5" name="图片 12"/>
          <p:cNvPicPr>
            <a:picLocks noChangeAspect="1"/>
          </p:cNvPicPr>
          <p:nvPr>
            <p:custDataLst>
              <p:tags r:id="rId1"/>
            </p:custDataLst>
          </p:nvPr>
        </p:nvPicPr>
        <p:blipFill>
          <a:blip r:embed="rId2"/>
          <a:stretch>
            <a:fillRect/>
          </a:stretch>
        </p:blipFill>
        <p:spPr>
          <a:xfrm>
            <a:off x="746125" y="1069340"/>
            <a:ext cx="6583045" cy="5076190"/>
          </a:xfrm>
          <a:prstGeom prst="rect">
            <a:avLst/>
          </a:prstGeom>
          <a:noFill/>
          <a:ln>
            <a:noFill/>
          </a:ln>
        </p:spPr>
      </p:pic>
      <p:sp>
        <p:nvSpPr>
          <p:cNvPr id="6" name="文本框 5"/>
          <p:cNvSpPr txBox="1"/>
          <p:nvPr/>
        </p:nvSpPr>
        <p:spPr>
          <a:xfrm>
            <a:off x="8124190" y="1852930"/>
            <a:ext cx="3095625" cy="2306955"/>
          </a:xfrm>
          <a:prstGeom prst="rect">
            <a:avLst/>
          </a:prstGeom>
          <a:noFill/>
        </p:spPr>
        <p:txBody>
          <a:bodyPr wrap="square" rtlCol="0">
            <a:spAutoFit/>
          </a:bodyPr>
          <a:p>
            <a:r>
              <a:rPr lang="en-US" altLang="zh-CN"/>
              <a:t>使用Textrank算法提取每条</a:t>
            </a:r>
            <a:r>
              <a:rPr lang="zh-CN" altLang="en-US"/>
              <a:t>内容</a:t>
            </a:r>
            <a:r>
              <a:rPr lang="en-US" altLang="zh-CN"/>
              <a:t>的关键词（前5个，topK参数指定）。</a:t>
            </a:r>
            <a:endParaRPr lang="en-US" altLang="zh-CN"/>
          </a:p>
          <a:p>
            <a:r>
              <a:rPr lang="en-US" altLang="zh-CN"/>
              <a:t>在内层循环中，使用Textrank算法提取每条</a:t>
            </a:r>
            <a:r>
              <a:rPr lang="zh-CN" altLang="en-US"/>
              <a:t>内容</a:t>
            </a:r>
            <a:r>
              <a:rPr lang="en-US" altLang="zh-CN"/>
              <a:t>i[1]中的关键词，限定提取前5个关键词，并将这些关键词存储在word_textrank列表中。</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LDA</a:t>
            </a:r>
            <a:r>
              <a:rPr lang="zh-CN" altLang="en-US" dirty="0">
                <a:latin typeface="+mn-lt"/>
                <a:ea typeface="+mn-ea"/>
                <a:cs typeface="+mn-ea"/>
                <a:sym typeface="+mn-lt"/>
              </a:rPr>
              <a:t>的过程</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pic>
        <p:nvPicPr>
          <p:cNvPr id="5" name="图片 12"/>
          <p:cNvPicPr>
            <a:picLocks noChangeAspect="1"/>
          </p:cNvPicPr>
          <p:nvPr>
            <p:custDataLst>
              <p:tags r:id="rId1"/>
            </p:custDataLst>
          </p:nvPr>
        </p:nvPicPr>
        <p:blipFill>
          <a:blip r:embed="rId2"/>
          <a:stretch>
            <a:fillRect/>
          </a:stretch>
        </p:blipFill>
        <p:spPr>
          <a:xfrm>
            <a:off x="746125" y="1069340"/>
            <a:ext cx="6583045" cy="5076190"/>
          </a:xfrm>
          <a:prstGeom prst="rect">
            <a:avLst/>
          </a:prstGeom>
          <a:noFill/>
          <a:ln>
            <a:noFill/>
          </a:ln>
        </p:spPr>
      </p:pic>
      <p:sp>
        <p:nvSpPr>
          <p:cNvPr id="6" name="文本框 5"/>
          <p:cNvSpPr txBox="1"/>
          <p:nvPr/>
        </p:nvSpPr>
        <p:spPr>
          <a:xfrm>
            <a:off x="8124190" y="1852930"/>
            <a:ext cx="3187700" cy="2306955"/>
          </a:xfrm>
          <a:prstGeom prst="rect">
            <a:avLst/>
          </a:prstGeom>
          <a:noFill/>
        </p:spPr>
        <p:txBody>
          <a:bodyPr wrap="square" rtlCol="0">
            <a:spAutoFit/>
          </a:bodyPr>
          <a:p>
            <a:r>
              <a:rPr lang="en-US" altLang="zh-CN"/>
              <a:t>创建一个字典（dictionary），将关键词映射为数字编号。这行代码创建了一个字典（dictionary）对象，用于将关键词映射为数字编号。textrank是包含关键词列表的列表，这将用于构建文档-词袋矩阵。</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LDA</a:t>
            </a:r>
            <a:r>
              <a:rPr lang="zh-CN" altLang="en-US" dirty="0">
                <a:latin typeface="+mn-lt"/>
                <a:ea typeface="+mn-ea"/>
                <a:cs typeface="+mn-ea"/>
                <a:sym typeface="+mn-lt"/>
              </a:rPr>
              <a:t>的过程</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pic>
        <p:nvPicPr>
          <p:cNvPr id="5" name="图片 12"/>
          <p:cNvPicPr>
            <a:picLocks noChangeAspect="1"/>
          </p:cNvPicPr>
          <p:nvPr>
            <p:custDataLst>
              <p:tags r:id="rId1"/>
            </p:custDataLst>
          </p:nvPr>
        </p:nvPicPr>
        <p:blipFill>
          <a:blip r:embed="rId2"/>
          <a:stretch>
            <a:fillRect/>
          </a:stretch>
        </p:blipFill>
        <p:spPr>
          <a:xfrm>
            <a:off x="746125" y="1069340"/>
            <a:ext cx="6583045" cy="5076190"/>
          </a:xfrm>
          <a:prstGeom prst="rect">
            <a:avLst/>
          </a:prstGeom>
          <a:noFill/>
          <a:ln>
            <a:noFill/>
          </a:ln>
        </p:spPr>
      </p:pic>
      <p:sp>
        <p:nvSpPr>
          <p:cNvPr id="6" name="文本框 5"/>
          <p:cNvSpPr txBox="1"/>
          <p:nvPr/>
        </p:nvSpPr>
        <p:spPr>
          <a:xfrm>
            <a:off x="8124190" y="1852930"/>
            <a:ext cx="3072765" cy="2861310"/>
          </a:xfrm>
          <a:prstGeom prst="rect">
            <a:avLst/>
          </a:prstGeom>
          <a:noFill/>
        </p:spPr>
        <p:txBody>
          <a:bodyPr wrap="square" rtlCol="0">
            <a:spAutoFit/>
          </a:bodyPr>
          <a:p>
            <a:r>
              <a:rPr lang="en-US" altLang="zh-CN"/>
              <a:t>创建文档-词袋（document-term）矩阵，以便用于LDA主题建模。</a:t>
            </a:r>
            <a:endParaRPr lang="en-US" altLang="zh-CN"/>
          </a:p>
          <a:p>
            <a:r>
              <a:rPr lang="en-US" altLang="zh-CN"/>
              <a:t>在这里，通过dictionary.doc2bow方法，将关键词列表textrank转换为文档-词袋矩阵corpus。该矩阵表示了每个文档中的关键词及其频次，用于后续的LDA主题建模。</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8" name="组合 837"/>
          <p:cNvGrpSpPr/>
          <p:nvPr/>
        </p:nvGrpSpPr>
        <p:grpSpPr>
          <a:xfrm>
            <a:off x="1589" y="0"/>
            <a:ext cx="12188825" cy="6858001"/>
            <a:chOff x="1589" y="0"/>
            <a:chExt cx="12188825" cy="6858001"/>
          </a:xfrm>
        </p:grpSpPr>
        <p:grpSp>
          <p:nvGrpSpPr>
            <p:cNvPr id="40" name="组合 39"/>
            <p:cNvGrpSpPr/>
            <p:nvPr/>
          </p:nvGrpSpPr>
          <p:grpSpPr>
            <a:xfrm>
              <a:off x="1589" y="0"/>
              <a:ext cx="12188825" cy="6858001"/>
              <a:chOff x="1589" y="0"/>
              <a:chExt cx="12188825" cy="6858001"/>
            </a:xfrm>
          </p:grpSpPr>
          <p:sp>
            <p:nvSpPr>
              <p:cNvPr id="41" name="任意多边形 40"/>
              <p:cNvSpPr/>
              <p:nvPr/>
            </p:nvSpPr>
            <p:spPr bwMode="auto">
              <a:xfrm>
                <a:off x="1589" y="5403847"/>
                <a:ext cx="2523898" cy="1454154"/>
              </a:xfrm>
              <a:custGeom>
                <a:avLst/>
                <a:gdLst>
                  <a:gd name="T0" fmla="*/ 2545 w 2752"/>
                  <a:gd name="T1" fmla="*/ 944 h 1585"/>
                  <a:gd name="T2" fmla="*/ 1030 w 2752"/>
                  <a:gd name="T3" fmla="*/ 944 h 1585"/>
                  <a:gd name="T4" fmla="*/ 426 w 2752"/>
                  <a:gd name="T5" fmla="*/ 327 h 1585"/>
                  <a:gd name="T6" fmla="*/ 0 w 2752"/>
                  <a:gd name="T7" fmla="*/ 134 h 1585"/>
                  <a:gd name="T8" fmla="*/ 0 w 2752"/>
                  <a:gd name="T9" fmla="*/ 1585 h 1585"/>
                  <a:gd name="T10" fmla="*/ 2744 w 2752"/>
                  <a:gd name="T11" fmla="*/ 1585 h 1585"/>
                  <a:gd name="T12" fmla="*/ 2545 w 2752"/>
                  <a:gd name="T13" fmla="*/ 944 h 1585"/>
                </a:gdLst>
                <a:ahLst/>
                <a:cxnLst>
                  <a:cxn ang="0">
                    <a:pos x="T0" y="T1"/>
                  </a:cxn>
                  <a:cxn ang="0">
                    <a:pos x="T2" y="T3"/>
                  </a:cxn>
                  <a:cxn ang="0">
                    <a:pos x="T4" y="T5"/>
                  </a:cxn>
                  <a:cxn ang="0">
                    <a:pos x="T6" y="T7"/>
                  </a:cxn>
                  <a:cxn ang="0">
                    <a:pos x="T8" y="T9"/>
                  </a:cxn>
                  <a:cxn ang="0">
                    <a:pos x="T10" y="T11"/>
                  </a:cxn>
                  <a:cxn ang="0">
                    <a:pos x="T12" y="T13"/>
                  </a:cxn>
                </a:cxnLst>
                <a:rect l="0" t="0" r="r" b="b"/>
                <a:pathLst>
                  <a:path w="2752" h="1585">
                    <a:moveTo>
                      <a:pt x="2545" y="944"/>
                    </a:moveTo>
                    <a:cubicBezTo>
                      <a:pt x="2295" y="510"/>
                      <a:pt x="1551" y="716"/>
                      <a:pt x="1030" y="944"/>
                    </a:cubicBezTo>
                    <a:cubicBezTo>
                      <a:pt x="509" y="1172"/>
                      <a:pt x="648" y="748"/>
                      <a:pt x="426" y="327"/>
                    </a:cubicBezTo>
                    <a:cubicBezTo>
                      <a:pt x="253" y="0"/>
                      <a:pt x="73" y="81"/>
                      <a:pt x="0" y="134"/>
                    </a:cubicBezTo>
                    <a:cubicBezTo>
                      <a:pt x="0" y="1585"/>
                      <a:pt x="0" y="1585"/>
                      <a:pt x="0" y="1585"/>
                    </a:cubicBezTo>
                    <a:cubicBezTo>
                      <a:pt x="2744" y="1585"/>
                      <a:pt x="2744" y="1585"/>
                      <a:pt x="2744" y="1585"/>
                    </a:cubicBezTo>
                    <a:cubicBezTo>
                      <a:pt x="2319" y="1449"/>
                      <a:pt x="2752" y="1302"/>
                      <a:pt x="2545" y="944"/>
                    </a:cubicBezTo>
                    <a:close/>
                  </a:path>
                </a:pathLst>
              </a:custGeom>
              <a:gradFill>
                <a:gsLst>
                  <a:gs pos="0">
                    <a:schemeClr val="accent1">
                      <a:lumMod val="20000"/>
                      <a:lumOff val="80000"/>
                      <a:alpha val="0"/>
                    </a:schemeClr>
                  </a:gs>
                  <a:gs pos="100000">
                    <a:schemeClr val="accent1">
                      <a:alpha val="50000"/>
                    </a:schemeClr>
                  </a:gs>
                </a:gsLst>
                <a:lin ang="7200000" scaled="0"/>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41"/>
              <p:cNvSpPr/>
              <p:nvPr/>
            </p:nvSpPr>
            <p:spPr bwMode="auto">
              <a:xfrm>
                <a:off x="9390026" y="0"/>
                <a:ext cx="2800388" cy="1476422"/>
              </a:xfrm>
              <a:custGeom>
                <a:avLst/>
                <a:gdLst>
                  <a:gd name="T0" fmla="*/ 354 w 2444"/>
                  <a:gd name="T1" fmla="*/ 526 h 1288"/>
                  <a:gd name="T2" fmla="*/ 1598 w 2444"/>
                  <a:gd name="T3" fmla="*/ 526 h 1288"/>
                  <a:gd name="T4" fmla="*/ 2094 w 2444"/>
                  <a:gd name="T5" fmla="*/ 1033 h 1288"/>
                  <a:gd name="T6" fmla="*/ 2444 w 2444"/>
                  <a:gd name="T7" fmla="*/ 1192 h 1288"/>
                  <a:gd name="T8" fmla="*/ 2444 w 2444"/>
                  <a:gd name="T9" fmla="*/ 0 h 1288"/>
                  <a:gd name="T10" fmla="*/ 0 w 2444"/>
                  <a:gd name="T11" fmla="*/ 0 h 1288"/>
                  <a:gd name="T12" fmla="*/ 354 w 2444"/>
                  <a:gd name="T13" fmla="*/ 526 h 1288"/>
                </a:gdLst>
                <a:ahLst/>
                <a:cxnLst>
                  <a:cxn ang="0">
                    <a:pos x="T0" y="T1"/>
                  </a:cxn>
                  <a:cxn ang="0">
                    <a:pos x="T2" y="T3"/>
                  </a:cxn>
                  <a:cxn ang="0">
                    <a:pos x="T4" y="T5"/>
                  </a:cxn>
                  <a:cxn ang="0">
                    <a:pos x="T6" y="T7"/>
                  </a:cxn>
                  <a:cxn ang="0">
                    <a:pos x="T8" y="T9"/>
                  </a:cxn>
                  <a:cxn ang="0">
                    <a:pos x="T10" y="T11"/>
                  </a:cxn>
                  <a:cxn ang="0">
                    <a:pos x="T12" y="T13"/>
                  </a:cxn>
                </a:cxnLst>
                <a:rect l="0" t="0" r="r" b="b"/>
                <a:pathLst>
                  <a:path w="2444" h="1288">
                    <a:moveTo>
                      <a:pt x="354" y="526"/>
                    </a:moveTo>
                    <a:cubicBezTo>
                      <a:pt x="516" y="764"/>
                      <a:pt x="1170" y="714"/>
                      <a:pt x="1598" y="526"/>
                    </a:cubicBezTo>
                    <a:cubicBezTo>
                      <a:pt x="2026" y="339"/>
                      <a:pt x="1981" y="659"/>
                      <a:pt x="2094" y="1033"/>
                    </a:cubicBezTo>
                    <a:cubicBezTo>
                      <a:pt x="2172" y="1288"/>
                      <a:pt x="2400" y="1272"/>
                      <a:pt x="2444" y="1192"/>
                    </a:cubicBezTo>
                    <a:cubicBezTo>
                      <a:pt x="2444" y="0"/>
                      <a:pt x="2444" y="0"/>
                      <a:pt x="2444" y="0"/>
                    </a:cubicBezTo>
                    <a:cubicBezTo>
                      <a:pt x="0" y="0"/>
                      <a:pt x="0" y="0"/>
                      <a:pt x="0" y="0"/>
                    </a:cubicBezTo>
                    <a:cubicBezTo>
                      <a:pt x="565" y="116"/>
                      <a:pt x="163" y="246"/>
                      <a:pt x="354" y="526"/>
                    </a:cubicBezTo>
                    <a:close/>
                  </a:path>
                </a:pathLst>
              </a:custGeom>
              <a:gradFill>
                <a:gsLst>
                  <a:gs pos="0">
                    <a:schemeClr val="accent1">
                      <a:lumMod val="20000"/>
                      <a:lumOff val="80000"/>
                      <a:alpha val="0"/>
                    </a:schemeClr>
                  </a:gs>
                  <a:gs pos="100000">
                    <a:schemeClr val="accent1">
                      <a:alpha val="50000"/>
                    </a:schemeClr>
                  </a:gs>
                </a:gsLst>
                <a:lin ang="16800000" scaled="0"/>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椭圆 42"/>
              <p:cNvSpPr/>
              <p:nvPr/>
            </p:nvSpPr>
            <p:spPr>
              <a:xfrm rot="17100000">
                <a:off x="10372245" y="4964984"/>
                <a:ext cx="1076440" cy="1076440"/>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椭圆 43"/>
              <p:cNvSpPr/>
              <p:nvPr/>
            </p:nvSpPr>
            <p:spPr>
              <a:xfrm rot="17100000">
                <a:off x="9295183" y="6000563"/>
                <a:ext cx="470273" cy="470273"/>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grpSp>
          <p:nvGrpSpPr>
            <p:cNvPr id="2" name="组合 1"/>
            <p:cNvGrpSpPr/>
            <p:nvPr/>
          </p:nvGrpSpPr>
          <p:grpSpPr>
            <a:xfrm>
              <a:off x="899689" y="1130299"/>
              <a:ext cx="10582520" cy="4997760"/>
              <a:chOff x="899689" y="1130299"/>
              <a:chExt cx="10582520" cy="4997760"/>
            </a:xfrm>
          </p:grpSpPr>
          <p:grpSp>
            <p:nvGrpSpPr>
              <p:cNvPr id="10" name="组合 9"/>
              <p:cNvGrpSpPr/>
              <p:nvPr/>
            </p:nvGrpSpPr>
            <p:grpSpPr>
              <a:xfrm>
                <a:off x="1355896" y="1673142"/>
                <a:ext cx="3314462" cy="3314462"/>
                <a:chOff x="4694094" y="3055004"/>
                <a:chExt cx="2615947" cy="2615947"/>
              </a:xfrm>
            </p:grpSpPr>
            <p:sp>
              <p:nvSpPr>
                <p:cNvPr id="11" name="椭圆 10"/>
                <p:cNvSpPr/>
                <p:nvPr/>
              </p:nvSpPr>
              <p:spPr>
                <a:xfrm>
                  <a:off x="4694094" y="3055004"/>
                  <a:ext cx="2615947" cy="2615947"/>
                </a:xfrm>
                <a:prstGeom prst="ellipse">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4400"/>
                  <a:endParaRPr lang="zh-CN" altLang="en-US" sz="1400" b="1">
                    <a:solidFill>
                      <a:srgbClr val="FFFFFF"/>
                    </a:solidFill>
                  </a:endParaRPr>
                </a:p>
              </p:txBody>
            </p:sp>
            <p:sp>
              <p:nvSpPr>
                <p:cNvPr id="14" name="Title"/>
                <p:cNvSpPr txBox="1"/>
                <p:nvPr/>
              </p:nvSpPr>
              <p:spPr>
                <a:xfrm>
                  <a:off x="4899256" y="3629974"/>
                  <a:ext cx="2205623" cy="1466006"/>
                </a:xfrm>
                <a:prstGeom prst="rect">
                  <a:avLst/>
                </a:prstGeom>
                <a:noFill/>
              </p:spPr>
              <p:txBody>
                <a:bodyPr wrap="square" rtlCol="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rgbClr val="FFFFFF"/>
                      </a:solidFill>
                    </a:rPr>
                    <a:t>微博文本分析</a:t>
                  </a:r>
                  <a:endParaRPr lang="zh-CN" altLang="en-US" sz="2400" b="1">
                    <a:solidFill>
                      <a:srgbClr val="FFFFFF"/>
                    </a:solidFill>
                  </a:endParaRPr>
                </a:p>
              </p:txBody>
            </p:sp>
          </p:grpSp>
          <p:sp>
            <p:nvSpPr>
              <p:cNvPr id="15" name="椭圆 14"/>
              <p:cNvSpPr/>
              <p:nvPr/>
            </p:nvSpPr>
            <p:spPr>
              <a:xfrm>
                <a:off x="899689" y="1157738"/>
                <a:ext cx="903521" cy="920658"/>
              </a:xfrm>
              <a:prstGeom prst="ellipse">
                <a:avLst/>
              </a:prstGeom>
              <a:blipFill>
                <a:blip r:embed="rId1"/>
                <a:stretch>
                  <a:fillRect l="-40856" r="-40856"/>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lang="zh-CN" altLang="en-US"/>
              </a:p>
            </p:txBody>
          </p:sp>
          <p:sp>
            <p:nvSpPr>
              <p:cNvPr id="16" name="椭圆 15"/>
              <p:cNvSpPr/>
              <p:nvPr/>
            </p:nvSpPr>
            <p:spPr>
              <a:xfrm>
                <a:off x="4138936" y="4437298"/>
                <a:ext cx="1659289" cy="1690761"/>
              </a:xfrm>
              <a:prstGeom prst="ellipse">
                <a:avLst/>
              </a:prstGeom>
              <a:blipFill>
                <a:blip r:embed="rId2"/>
                <a:stretch>
                  <a:fillRect l="-40856" r="-40856"/>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lang="zh-CN" altLang="en-US"/>
              </a:p>
            </p:txBody>
          </p:sp>
          <p:grpSp>
            <p:nvGrpSpPr>
              <p:cNvPr id="39" name="组合 38"/>
              <p:cNvGrpSpPr/>
              <p:nvPr/>
            </p:nvGrpSpPr>
            <p:grpSpPr>
              <a:xfrm>
                <a:off x="6746256" y="1130299"/>
                <a:ext cx="4735953" cy="4997759"/>
                <a:chOff x="6656012" y="1028700"/>
                <a:chExt cx="4764612" cy="5028002"/>
              </a:xfrm>
            </p:grpSpPr>
            <p:sp>
              <p:nvSpPr>
                <p:cNvPr id="18" name="圆角矩形 17"/>
                <p:cNvSpPr/>
                <p:nvPr/>
              </p:nvSpPr>
              <p:spPr>
                <a:xfrm rot="5400000">
                  <a:off x="8484712" y="-800000"/>
                  <a:ext cx="1107212" cy="4764612"/>
                </a:xfrm>
                <a:prstGeom prst="roundRect">
                  <a:avLst>
                    <a:gd name="adj" fmla="val 4931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4400"/>
                  <a:endParaRPr lang="zh-CN" altLang="en-US" sz="2800" b="1"/>
                </a:p>
              </p:txBody>
            </p:sp>
            <p:grpSp>
              <p:nvGrpSpPr>
                <p:cNvPr id="38" name="组合 37"/>
                <p:cNvGrpSpPr/>
                <p:nvPr/>
              </p:nvGrpSpPr>
              <p:grpSpPr>
                <a:xfrm>
                  <a:off x="7704064" y="1165403"/>
                  <a:ext cx="3265396" cy="819049"/>
                  <a:chOff x="7704064" y="1204715"/>
                  <a:chExt cx="3265396" cy="819049"/>
                </a:xfrm>
              </p:grpSpPr>
              <p:sp>
                <p:nvSpPr>
                  <p:cNvPr id="19" name="Bullet1"/>
                  <p:cNvSpPr txBox="1"/>
                  <p:nvPr/>
                </p:nvSpPr>
                <p:spPr>
                  <a:xfrm>
                    <a:off x="7704064" y="1204715"/>
                    <a:ext cx="3265396" cy="466364"/>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t>前期准备</a:t>
                    </a:r>
                    <a:endParaRPr lang="zh-CN" altLang="en-US" b="1"/>
                  </a:p>
                </p:txBody>
              </p:sp>
              <p:sp>
                <p:nvSpPr>
                  <p:cNvPr id="20" name="Text1"/>
                  <p:cNvSpPr txBox="1"/>
                  <p:nvPr/>
                </p:nvSpPr>
                <p:spPr>
                  <a:xfrm>
                    <a:off x="7704066" y="1681496"/>
                    <a:ext cx="3265394" cy="342268"/>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lnSpc>
                        <a:spcPct val="120000"/>
                      </a:lnSpc>
                      <a:buSzPct val="25000"/>
                      <a:defRPr/>
                    </a:pPr>
                    <a:r>
                      <a:rPr lang="zh-CN" altLang="en-US" sz="1200"/>
                      <a:t>项目背景以及准备工作</a:t>
                    </a:r>
                    <a:endParaRPr lang="zh-CN" altLang="en-US" sz="1200"/>
                  </a:p>
                </p:txBody>
              </p:sp>
            </p:grpSp>
            <p:sp>
              <p:nvSpPr>
                <p:cNvPr id="21" name="Number1"/>
                <p:cNvSpPr txBox="1"/>
                <p:nvPr/>
              </p:nvSpPr>
              <p:spPr>
                <a:xfrm>
                  <a:off x="6886101" y="1197586"/>
                  <a:ext cx="817963" cy="77409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4400" b="1">
                      <a:solidFill>
                        <a:schemeClr val="accent1"/>
                      </a:solidFill>
                    </a:rPr>
                    <a:t>01</a:t>
                  </a:r>
                  <a:endParaRPr lang="en-US" altLang="zh-CN" sz="4400" b="1">
                    <a:solidFill>
                      <a:schemeClr val="accent1"/>
                    </a:solidFill>
                  </a:endParaRPr>
                </a:p>
              </p:txBody>
            </p:sp>
            <p:sp>
              <p:nvSpPr>
                <p:cNvPr id="22" name="圆角矩形 21"/>
                <p:cNvSpPr/>
                <p:nvPr/>
              </p:nvSpPr>
              <p:spPr>
                <a:xfrm rot="5400000">
                  <a:off x="8484712" y="506930"/>
                  <a:ext cx="1107212" cy="4764612"/>
                </a:xfrm>
                <a:prstGeom prst="roundRect">
                  <a:avLst>
                    <a:gd name="adj" fmla="val 4931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4400"/>
                  <a:endParaRPr lang="zh-CN" altLang="en-US" sz="2800" b="1"/>
                </a:p>
              </p:txBody>
            </p:sp>
            <p:grpSp>
              <p:nvGrpSpPr>
                <p:cNvPr id="37" name="组合 36"/>
                <p:cNvGrpSpPr/>
                <p:nvPr/>
              </p:nvGrpSpPr>
              <p:grpSpPr>
                <a:xfrm>
                  <a:off x="7704064" y="2472333"/>
                  <a:ext cx="3265396" cy="819049"/>
                  <a:chOff x="7704064" y="2511645"/>
                  <a:chExt cx="3265396" cy="819049"/>
                </a:xfrm>
              </p:grpSpPr>
              <p:sp>
                <p:nvSpPr>
                  <p:cNvPr id="23" name="Bullet2"/>
                  <p:cNvSpPr txBox="1"/>
                  <p:nvPr/>
                </p:nvSpPr>
                <p:spPr>
                  <a:xfrm>
                    <a:off x="7704064" y="2511645"/>
                    <a:ext cx="3265396" cy="466364"/>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t>数据预处理</a:t>
                    </a:r>
                    <a:endParaRPr lang="zh-CN" altLang="en-US" b="1"/>
                  </a:p>
                </p:txBody>
              </p:sp>
              <p:sp>
                <p:nvSpPr>
                  <p:cNvPr id="24" name="Text2"/>
                  <p:cNvSpPr txBox="1"/>
                  <p:nvPr/>
                </p:nvSpPr>
                <p:spPr>
                  <a:xfrm>
                    <a:off x="7704066" y="2988426"/>
                    <a:ext cx="3265394" cy="342268"/>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lnSpc>
                        <a:spcPct val="120000"/>
                      </a:lnSpc>
                      <a:buSzPct val="25000"/>
                      <a:defRPr/>
                    </a:pPr>
                    <a:r>
                      <a:rPr lang="zh-CN" altLang="nb-NO" sz="1200"/>
                      <a:t>对原始数据进行清洗、分词等</a:t>
                    </a:r>
                    <a:endParaRPr lang="zh-CN" altLang="nb-NO" sz="1200"/>
                  </a:p>
                </p:txBody>
              </p:sp>
            </p:grpSp>
            <p:sp>
              <p:nvSpPr>
                <p:cNvPr id="25" name="Number2"/>
                <p:cNvSpPr txBox="1"/>
                <p:nvPr/>
              </p:nvSpPr>
              <p:spPr>
                <a:xfrm>
                  <a:off x="6886101" y="2504516"/>
                  <a:ext cx="817963" cy="77409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4400" b="1">
                      <a:solidFill>
                        <a:schemeClr val="accent1"/>
                      </a:solidFill>
                    </a:rPr>
                    <a:t>02</a:t>
                  </a:r>
                  <a:endParaRPr lang="en-US" altLang="zh-CN" sz="4400" b="1">
                    <a:solidFill>
                      <a:schemeClr val="accent1"/>
                    </a:solidFill>
                  </a:endParaRPr>
                </a:p>
              </p:txBody>
            </p:sp>
            <p:sp>
              <p:nvSpPr>
                <p:cNvPr id="26" name="圆角矩形 25"/>
                <p:cNvSpPr/>
                <p:nvPr/>
              </p:nvSpPr>
              <p:spPr>
                <a:xfrm rot="5400000">
                  <a:off x="8484712" y="1813860"/>
                  <a:ext cx="1107212" cy="4764612"/>
                </a:xfrm>
                <a:prstGeom prst="roundRect">
                  <a:avLst>
                    <a:gd name="adj" fmla="val 4931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4400"/>
                  <a:endParaRPr lang="zh-CN" altLang="en-US" sz="2800" b="1"/>
                </a:p>
              </p:txBody>
            </p:sp>
            <p:grpSp>
              <p:nvGrpSpPr>
                <p:cNvPr id="35" name="组合 34"/>
                <p:cNvGrpSpPr/>
                <p:nvPr/>
              </p:nvGrpSpPr>
              <p:grpSpPr>
                <a:xfrm>
                  <a:off x="7704064" y="3779263"/>
                  <a:ext cx="3265396" cy="819049"/>
                  <a:chOff x="7704064" y="3818575"/>
                  <a:chExt cx="3265396" cy="819049"/>
                </a:xfrm>
              </p:grpSpPr>
              <p:sp>
                <p:nvSpPr>
                  <p:cNvPr id="27" name="Bullet3"/>
                  <p:cNvSpPr txBox="1"/>
                  <p:nvPr/>
                </p:nvSpPr>
                <p:spPr>
                  <a:xfrm>
                    <a:off x="7704064" y="3818575"/>
                    <a:ext cx="3265396" cy="466364"/>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t>词云和热点地图</a:t>
                    </a:r>
                    <a:endParaRPr lang="zh-CN" altLang="en-US" b="1"/>
                  </a:p>
                </p:txBody>
              </p:sp>
              <p:sp>
                <p:nvSpPr>
                  <p:cNvPr id="28" name="Text3"/>
                  <p:cNvSpPr txBox="1"/>
                  <p:nvPr/>
                </p:nvSpPr>
                <p:spPr>
                  <a:xfrm>
                    <a:off x="7704066" y="4295356"/>
                    <a:ext cx="3265394" cy="342268"/>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lnSpc>
                        <a:spcPct val="120000"/>
                      </a:lnSpc>
                      <a:buSzPct val="25000"/>
                      <a:defRPr/>
                    </a:pPr>
                    <a:r>
                      <a:rPr lang="zh-CN" altLang="da-DK" sz="1200"/>
                      <a:t>两个简单的实用分析工具</a:t>
                    </a:r>
                    <a:endParaRPr lang="zh-CN" altLang="da-DK" sz="1200"/>
                  </a:p>
                </p:txBody>
              </p:sp>
            </p:grpSp>
            <p:sp>
              <p:nvSpPr>
                <p:cNvPr id="29" name="Number3"/>
                <p:cNvSpPr txBox="1"/>
                <p:nvPr/>
              </p:nvSpPr>
              <p:spPr>
                <a:xfrm>
                  <a:off x="6886101" y="3811446"/>
                  <a:ext cx="817963" cy="77409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4400" b="1">
                      <a:solidFill>
                        <a:schemeClr val="accent1"/>
                      </a:solidFill>
                    </a:rPr>
                    <a:t>03</a:t>
                  </a:r>
                  <a:endParaRPr lang="en-US" altLang="zh-CN" sz="4400" b="1">
                    <a:solidFill>
                      <a:schemeClr val="accent1"/>
                    </a:solidFill>
                  </a:endParaRPr>
                </a:p>
              </p:txBody>
            </p:sp>
            <p:sp>
              <p:nvSpPr>
                <p:cNvPr id="30" name="圆角矩形 29"/>
                <p:cNvSpPr/>
                <p:nvPr/>
              </p:nvSpPr>
              <p:spPr>
                <a:xfrm rot="5400000">
                  <a:off x="8484712" y="3120790"/>
                  <a:ext cx="1107212" cy="4764612"/>
                </a:xfrm>
                <a:prstGeom prst="roundRect">
                  <a:avLst>
                    <a:gd name="adj" fmla="val 4931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4400"/>
                  <a:endParaRPr lang="zh-CN" altLang="en-US" sz="2800" b="1"/>
                </a:p>
              </p:txBody>
            </p:sp>
            <p:grpSp>
              <p:nvGrpSpPr>
                <p:cNvPr id="36" name="组合 35"/>
                <p:cNvGrpSpPr/>
                <p:nvPr/>
              </p:nvGrpSpPr>
              <p:grpSpPr>
                <a:xfrm>
                  <a:off x="7704064" y="5083839"/>
                  <a:ext cx="3265396" cy="823756"/>
                  <a:chOff x="7704064" y="5120798"/>
                  <a:chExt cx="3265396" cy="823756"/>
                </a:xfrm>
              </p:grpSpPr>
              <p:sp>
                <p:nvSpPr>
                  <p:cNvPr id="31" name="Bullet4"/>
                  <p:cNvSpPr txBox="1"/>
                  <p:nvPr/>
                </p:nvSpPr>
                <p:spPr>
                  <a:xfrm>
                    <a:off x="7704064" y="5120798"/>
                    <a:ext cx="3265396" cy="466366"/>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a:t>LDA</a:t>
                    </a:r>
                    <a:r>
                      <a:rPr lang="zh-CN" altLang="en-US" b="1"/>
                      <a:t>主题分布</a:t>
                    </a:r>
                    <a:endParaRPr lang="zh-CN" altLang="en-US" b="1"/>
                  </a:p>
                </p:txBody>
              </p:sp>
              <p:sp>
                <p:nvSpPr>
                  <p:cNvPr id="32" name="Text4"/>
                  <p:cNvSpPr txBox="1"/>
                  <p:nvPr/>
                </p:nvSpPr>
                <p:spPr>
                  <a:xfrm>
                    <a:off x="7704066" y="5602286"/>
                    <a:ext cx="3265394" cy="342268"/>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lnSpc>
                        <a:spcPct val="120000"/>
                      </a:lnSpc>
                      <a:buSzPct val="25000"/>
                      <a:defRPr/>
                    </a:pPr>
                    <a:r>
                      <a:rPr lang="zh-CN" altLang="it-IT" sz="1200"/>
                      <a:t>实验的重点和难点</a:t>
                    </a:r>
                    <a:endParaRPr lang="en-US" altLang="zh-CN" sz="1200"/>
                  </a:p>
                </p:txBody>
              </p:sp>
            </p:grpSp>
            <p:sp>
              <p:nvSpPr>
                <p:cNvPr id="33" name="Number4"/>
                <p:cNvSpPr txBox="1"/>
                <p:nvPr/>
              </p:nvSpPr>
              <p:spPr>
                <a:xfrm>
                  <a:off x="6886101" y="5118376"/>
                  <a:ext cx="817963" cy="77409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4400" b="1">
                      <a:solidFill>
                        <a:schemeClr val="accent1"/>
                      </a:solidFill>
                    </a:rPr>
                    <a:t>04</a:t>
                  </a:r>
                  <a:endParaRPr lang="en-US" altLang="zh-CN" sz="4400" b="1">
                    <a:solidFill>
                      <a:schemeClr val="accent1"/>
                    </a:solidFill>
                  </a:endParaRPr>
                </a:p>
              </p:txBody>
            </p:sp>
          </p:grpSp>
          <p:sp>
            <p:nvSpPr>
              <p:cNvPr id="34" name="椭圆 33"/>
              <p:cNvSpPr/>
              <p:nvPr/>
            </p:nvSpPr>
            <p:spPr>
              <a:xfrm>
                <a:off x="4992915" y="2285281"/>
                <a:ext cx="479904" cy="489006"/>
              </a:xfrm>
              <a:prstGeom prst="ellipse">
                <a:avLst/>
              </a:prstGeom>
              <a:blipFill>
                <a:blip r:embed="rId3"/>
                <a:stretch>
                  <a:fillRect l="-40856" r="-40856"/>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lang="zh-CN" altLang="en-US"/>
              </a:p>
            </p:txBody>
          </p:sp>
        </p:gr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LDA</a:t>
            </a:r>
            <a:r>
              <a:rPr lang="zh-CN" altLang="en-US" dirty="0">
                <a:latin typeface="+mn-lt"/>
                <a:ea typeface="+mn-ea"/>
                <a:cs typeface="+mn-ea"/>
                <a:sym typeface="+mn-lt"/>
              </a:rPr>
              <a:t>的过程</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pic>
        <p:nvPicPr>
          <p:cNvPr id="5" name="图片 12"/>
          <p:cNvPicPr>
            <a:picLocks noChangeAspect="1"/>
          </p:cNvPicPr>
          <p:nvPr>
            <p:custDataLst>
              <p:tags r:id="rId1"/>
            </p:custDataLst>
          </p:nvPr>
        </p:nvPicPr>
        <p:blipFill>
          <a:blip r:embed="rId2"/>
          <a:stretch>
            <a:fillRect/>
          </a:stretch>
        </p:blipFill>
        <p:spPr>
          <a:xfrm>
            <a:off x="746125" y="1069340"/>
            <a:ext cx="6583045" cy="5076190"/>
          </a:xfrm>
          <a:prstGeom prst="rect">
            <a:avLst/>
          </a:prstGeom>
          <a:noFill/>
          <a:ln>
            <a:noFill/>
          </a:ln>
        </p:spPr>
      </p:pic>
      <p:sp>
        <p:nvSpPr>
          <p:cNvPr id="6" name="文本框 5"/>
          <p:cNvSpPr txBox="1"/>
          <p:nvPr/>
        </p:nvSpPr>
        <p:spPr>
          <a:xfrm>
            <a:off x="8124190" y="1852930"/>
            <a:ext cx="3287395" cy="2861310"/>
          </a:xfrm>
          <a:prstGeom prst="rect">
            <a:avLst/>
          </a:prstGeom>
          <a:noFill/>
        </p:spPr>
        <p:txBody>
          <a:bodyPr wrap="square" rtlCol="0">
            <a:spAutoFit/>
          </a:bodyPr>
          <a:p>
            <a:r>
              <a:rPr lang="en-US" altLang="zh-CN">
                <a:sym typeface="+mn-ea"/>
              </a:rPr>
              <a:t>使用LDA模型对文档-词袋矩阵进行主题建模，生成主题分布。</a:t>
            </a:r>
            <a:endParaRPr lang="en-US" altLang="zh-CN">
              <a:sym typeface="+mn-ea"/>
            </a:endParaRPr>
          </a:p>
          <a:p>
            <a:r>
              <a:rPr lang="en-US" altLang="zh-CN">
                <a:sym typeface="+mn-ea"/>
              </a:rPr>
              <a:t>这行代码使用gensim库中的LDA模型对文档-词袋矩阵进行主题建模。corpus是文档-词袋矩阵，dictionary是词汇映射字典，num_topics指定了主题的数量。LDA模型会生成主题分布，其中包含每个主题的词汇分布。</a:t>
            </a:r>
            <a:endParaRPr lang="en-US" altLang="zh-CN">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LDA</a:t>
            </a:r>
            <a:r>
              <a:rPr lang="zh-CN" altLang="en-US" dirty="0">
                <a:latin typeface="+mn-lt"/>
                <a:ea typeface="+mn-ea"/>
                <a:cs typeface="+mn-ea"/>
                <a:sym typeface="+mn-lt"/>
              </a:rPr>
              <a:t>的过程</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pic>
        <p:nvPicPr>
          <p:cNvPr id="5" name="图片 12"/>
          <p:cNvPicPr>
            <a:picLocks noChangeAspect="1"/>
          </p:cNvPicPr>
          <p:nvPr>
            <p:custDataLst>
              <p:tags r:id="rId1"/>
            </p:custDataLst>
          </p:nvPr>
        </p:nvPicPr>
        <p:blipFill>
          <a:blip r:embed="rId2"/>
          <a:stretch>
            <a:fillRect/>
          </a:stretch>
        </p:blipFill>
        <p:spPr>
          <a:xfrm>
            <a:off x="746125" y="1069340"/>
            <a:ext cx="6583045" cy="5076190"/>
          </a:xfrm>
          <a:prstGeom prst="rect">
            <a:avLst/>
          </a:prstGeom>
          <a:noFill/>
          <a:ln>
            <a:noFill/>
          </a:ln>
        </p:spPr>
      </p:pic>
      <p:sp>
        <p:nvSpPr>
          <p:cNvPr id="6" name="文本框 5"/>
          <p:cNvSpPr txBox="1"/>
          <p:nvPr/>
        </p:nvSpPr>
        <p:spPr>
          <a:xfrm>
            <a:off x="8124190" y="1852930"/>
            <a:ext cx="2764790" cy="645160"/>
          </a:xfrm>
          <a:prstGeom prst="rect">
            <a:avLst/>
          </a:prstGeom>
          <a:noFill/>
        </p:spPr>
        <p:txBody>
          <a:bodyPr wrap="square" rtlCol="0">
            <a:spAutoFit/>
          </a:bodyPr>
          <a:p>
            <a:r>
              <a:rPr lang="en-US" altLang="zh-CN"/>
              <a:t>将主题分析结果写入CSV文件中。</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LDA</a:t>
            </a:r>
            <a:r>
              <a:rPr lang="zh-CN" altLang="en-US" dirty="0">
                <a:latin typeface="+mn-lt"/>
                <a:ea typeface="+mn-ea"/>
                <a:cs typeface="+mn-ea"/>
                <a:sym typeface="+mn-lt"/>
              </a:rPr>
              <a:t>的结果与可视化</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pic>
        <p:nvPicPr>
          <p:cNvPr id="39" name="图片 19"/>
          <p:cNvPicPr>
            <a:picLocks noChangeAspect="1"/>
          </p:cNvPicPr>
          <p:nvPr>
            <p:custDataLst>
              <p:tags r:id="rId1"/>
            </p:custDataLst>
          </p:nvPr>
        </p:nvPicPr>
        <p:blipFill>
          <a:blip r:embed="rId2"/>
          <a:stretch>
            <a:fillRect/>
          </a:stretch>
        </p:blipFill>
        <p:spPr>
          <a:xfrm>
            <a:off x="132715" y="1028700"/>
            <a:ext cx="7171055" cy="2331085"/>
          </a:xfrm>
          <a:prstGeom prst="rect">
            <a:avLst/>
          </a:prstGeom>
          <a:noFill/>
          <a:ln>
            <a:noFill/>
          </a:ln>
        </p:spPr>
      </p:pic>
      <p:sp>
        <p:nvSpPr>
          <p:cNvPr id="3" name="文本框 2"/>
          <p:cNvSpPr txBox="1"/>
          <p:nvPr/>
        </p:nvSpPr>
        <p:spPr>
          <a:xfrm>
            <a:off x="7679055" y="6053455"/>
            <a:ext cx="2773045" cy="645160"/>
          </a:xfrm>
          <a:prstGeom prst="rect">
            <a:avLst/>
          </a:prstGeom>
          <a:noFill/>
        </p:spPr>
        <p:txBody>
          <a:bodyPr wrap="square" rtlCol="0">
            <a:spAutoFit/>
          </a:bodyPr>
          <a:p>
            <a:r>
              <a:rPr lang="zh-CN" altLang="en-US"/>
              <a:t>使用pyecharts中的Tree工具进行可视化</a:t>
            </a:r>
            <a:endParaRPr lang="zh-CN" altLang="en-US"/>
          </a:p>
        </p:txBody>
      </p:sp>
      <p:pic>
        <p:nvPicPr>
          <p:cNvPr id="41" name="图片 21"/>
          <p:cNvPicPr>
            <a:picLocks noChangeAspect="1"/>
          </p:cNvPicPr>
          <p:nvPr>
            <p:custDataLst>
              <p:tags r:id="rId3"/>
            </p:custDataLst>
          </p:nvPr>
        </p:nvPicPr>
        <p:blipFill>
          <a:blip r:embed="rId4"/>
          <a:stretch>
            <a:fillRect/>
          </a:stretch>
        </p:blipFill>
        <p:spPr>
          <a:xfrm>
            <a:off x="7679055" y="1096963"/>
            <a:ext cx="3905250" cy="4887595"/>
          </a:xfrm>
          <a:prstGeom prst="rect">
            <a:avLst/>
          </a:prstGeom>
          <a:noFill/>
          <a:ln>
            <a:noFill/>
          </a:ln>
        </p:spPr>
      </p:pic>
      <p:sp>
        <p:nvSpPr>
          <p:cNvPr id="7" name="任意多边形: 形状 1"/>
          <p:cNvSpPr/>
          <p:nvPr/>
        </p:nvSpPr>
        <p:spPr>
          <a:xfrm flipH="1">
            <a:off x="549275" y="3520440"/>
            <a:ext cx="774065" cy="1338580"/>
          </a:xfrm>
          <a:custGeom>
            <a:avLst/>
            <a:gdLst>
              <a:gd name="connsiteX0" fmla="*/ 411576 w 435864"/>
              <a:gd name="connsiteY0" fmla="*/ 268386 h 609600"/>
              <a:gd name="connsiteX1" fmla="*/ 330805 w 435864"/>
              <a:gd name="connsiteY1" fmla="*/ 268386 h 609600"/>
              <a:gd name="connsiteX2" fmla="*/ 330805 w 435864"/>
              <a:gd name="connsiteY2" fmla="*/ 23022 h 609600"/>
              <a:gd name="connsiteX3" fmla="*/ 307278 w 435864"/>
              <a:gd name="connsiteY3" fmla="*/ -409 h 609600"/>
              <a:gd name="connsiteX4" fmla="*/ 125255 w 435864"/>
              <a:gd name="connsiteY4" fmla="*/ -409 h 609600"/>
              <a:gd name="connsiteX5" fmla="*/ 101728 w 435864"/>
              <a:gd name="connsiteY5" fmla="*/ 23022 h 609600"/>
              <a:gd name="connsiteX6" fmla="*/ 101728 w 435864"/>
              <a:gd name="connsiteY6" fmla="*/ 268386 h 609600"/>
              <a:gd name="connsiteX7" fmla="*/ 22480 w 435864"/>
              <a:gd name="connsiteY7" fmla="*/ 268386 h 609600"/>
              <a:gd name="connsiteX8" fmla="*/ -856 w 435864"/>
              <a:gd name="connsiteY8" fmla="*/ 291532 h 609600"/>
              <a:gd name="connsiteX9" fmla="*/ -856 w 435864"/>
              <a:gd name="connsiteY9" fmla="*/ 291532 h 609600"/>
              <a:gd name="connsiteX10" fmla="*/ -856 w 435864"/>
              <a:gd name="connsiteY10" fmla="*/ 294485 h 609600"/>
              <a:gd name="connsiteX11" fmla="*/ 193835 w 435864"/>
              <a:gd name="connsiteY11" fmla="*/ 589188 h 609600"/>
              <a:gd name="connsiteX12" fmla="*/ 217076 w 435864"/>
              <a:gd name="connsiteY12" fmla="*/ 609191 h 609600"/>
              <a:gd name="connsiteX13" fmla="*/ 224029 w 435864"/>
              <a:gd name="connsiteY13" fmla="*/ 609191 h 609600"/>
              <a:gd name="connsiteX14" fmla="*/ 247175 w 435864"/>
              <a:gd name="connsiteY14" fmla="*/ 589093 h 609600"/>
              <a:gd name="connsiteX15" fmla="*/ 433484 w 435864"/>
              <a:gd name="connsiteY15" fmla="*/ 296676 h 609600"/>
              <a:gd name="connsiteX16" fmla="*/ 435008 w 435864"/>
              <a:gd name="connsiteY16" fmla="*/ 294389 h 609600"/>
              <a:gd name="connsiteX17" fmla="*/ 435008 w 435864"/>
              <a:gd name="connsiteY17" fmla="*/ 291532 h 609600"/>
              <a:gd name="connsiteX18" fmla="*/ 411576 w 435864"/>
              <a:gd name="connsiteY18" fmla="*/ 268386 h 609600"/>
              <a:gd name="connsiteX19" fmla="*/ 229840 w 435864"/>
              <a:gd name="connsiteY19" fmla="*/ 580806 h 609600"/>
              <a:gd name="connsiteX20" fmla="*/ 228411 w 435864"/>
              <a:gd name="connsiteY20" fmla="*/ 583188 h 609600"/>
              <a:gd name="connsiteX21" fmla="*/ 228411 w 435864"/>
              <a:gd name="connsiteY21" fmla="*/ 585950 h 609600"/>
              <a:gd name="connsiteX22" fmla="*/ 224029 w 435864"/>
              <a:gd name="connsiteY22" fmla="*/ 590141 h 609600"/>
              <a:gd name="connsiteX23" fmla="*/ 224029 w 435864"/>
              <a:gd name="connsiteY23" fmla="*/ 590141 h 609600"/>
              <a:gd name="connsiteX24" fmla="*/ 217076 w 435864"/>
              <a:gd name="connsiteY24" fmla="*/ 590141 h 609600"/>
              <a:gd name="connsiteX25" fmla="*/ 212694 w 435864"/>
              <a:gd name="connsiteY25" fmla="*/ 585950 h 609600"/>
              <a:gd name="connsiteX26" fmla="*/ 212694 w 435864"/>
              <a:gd name="connsiteY26" fmla="*/ 585950 h 609600"/>
              <a:gd name="connsiteX27" fmla="*/ 212694 w 435864"/>
              <a:gd name="connsiteY27" fmla="*/ 583092 h 609600"/>
              <a:gd name="connsiteX28" fmla="*/ 18670 w 435864"/>
              <a:gd name="connsiteY28" fmla="*/ 289532 h 609600"/>
              <a:gd name="connsiteX29" fmla="*/ 22480 w 435864"/>
              <a:gd name="connsiteY29" fmla="*/ 287436 h 609600"/>
              <a:gd name="connsiteX30" fmla="*/ 101728 w 435864"/>
              <a:gd name="connsiteY30" fmla="*/ 287436 h 609600"/>
              <a:gd name="connsiteX31" fmla="*/ 101728 w 435864"/>
              <a:gd name="connsiteY31" fmla="*/ 313916 h 609600"/>
              <a:gd name="connsiteX32" fmla="*/ 120778 w 435864"/>
              <a:gd name="connsiteY32" fmla="*/ 313916 h 609600"/>
              <a:gd name="connsiteX33" fmla="*/ 120778 w 435864"/>
              <a:gd name="connsiteY33" fmla="*/ 23022 h 609600"/>
              <a:gd name="connsiteX34" fmla="*/ 125160 w 435864"/>
              <a:gd name="connsiteY34" fmla="*/ 18641 h 609600"/>
              <a:gd name="connsiteX35" fmla="*/ 125255 w 435864"/>
              <a:gd name="connsiteY35" fmla="*/ 18641 h 609600"/>
              <a:gd name="connsiteX36" fmla="*/ 307278 w 435864"/>
              <a:gd name="connsiteY36" fmla="*/ 18641 h 609600"/>
              <a:gd name="connsiteX37" fmla="*/ 311755 w 435864"/>
              <a:gd name="connsiteY37" fmla="*/ 22927 h 609600"/>
              <a:gd name="connsiteX38" fmla="*/ 311755 w 435864"/>
              <a:gd name="connsiteY38" fmla="*/ 23022 h 609600"/>
              <a:gd name="connsiteX39" fmla="*/ 311755 w 435864"/>
              <a:gd name="connsiteY39" fmla="*/ 313916 h 609600"/>
              <a:gd name="connsiteX40" fmla="*/ 330805 w 435864"/>
              <a:gd name="connsiteY40" fmla="*/ 313916 h 609600"/>
              <a:gd name="connsiteX41" fmla="*/ 330805 w 435864"/>
              <a:gd name="connsiteY41" fmla="*/ 287436 h 609600"/>
              <a:gd name="connsiteX42" fmla="*/ 411576 w 435864"/>
              <a:gd name="connsiteY42" fmla="*/ 287436 h 609600"/>
              <a:gd name="connsiteX43" fmla="*/ 415482 w 435864"/>
              <a:gd name="connsiteY43" fmla="*/ 289627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35864" h="609600">
                <a:moveTo>
                  <a:pt x="411576" y="268386"/>
                </a:moveTo>
                <a:lnTo>
                  <a:pt x="330805" y="268386"/>
                </a:lnTo>
                <a:lnTo>
                  <a:pt x="330805" y="23022"/>
                </a:lnTo>
                <a:cubicBezTo>
                  <a:pt x="330757" y="10068"/>
                  <a:pt x="320232" y="-409"/>
                  <a:pt x="307278" y="-409"/>
                </a:cubicBezTo>
                <a:lnTo>
                  <a:pt x="125255" y="-409"/>
                </a:lnTo>
                <a:cubicBezTo>
                  <a:pt x="112301" y="-409"/>
                  <a:pt x="101785" y="10068"/>
                  <a:pt x="101728" y="23022"/>
                </a:cubicBezTo>
                <a:lnTo>
                  <a:pt x="101728" y="268386"/>
                </a:lnTo>
                <a:lnTo>
                  <a:pt x="22480" y="268386"/>
                </a:lnTo>
                <a:cubicBezTo>
                  <a:pt x="9640" y="268329"/>
                  <a:pt x="-799" y="278692"/>
                  <a:pt x="-856" y="291532"/>
                </a:cubicBezTo>
                <a:cubicBezTo>
                  <a:pt x="-856" y="291532"/>
                  <a:pt x="-856" y="291532"/>
                  <a:pt x="-856" y="291532"/>
                </a:cubicBezTo>
                <a:lnTo>
                  <a:pt x="-856" y="294485"/>
                </a:lnTo>
                <a:lnTo>
                  <a:pt x="193835" y="589188"/>
                </a:lnTo>
                <a:cubicBezTo>
                  <a:pt x="195578" y="600685"/>
                  <a:pt x="205456" y="609181"/>
                  <a:pt x="217076" y="609191"/>
                </a:cubicBezTo>
                <a:lnTo>
                  <a:pt x="224029" y="609191"/>
                </a:lnTo>
                <a:cubicBezTo>
                  <a:pt x="235678" y="609210"/>
                  <a:pt x="245556" y="600628"/>
                  <a:pt x="247175" y="589093"/>
                </a:cubicBezTo>
                <a:lnTo>
                  <a:pt x="433484" y="296676"/>
                </a:lnTo>
                <a:lnTo>
                  <a:pt x="435008" y="294389"/>
                </a:lnTo>
                <a:lnTo>
                  <a:pt x="435008" y="291532"/>
                </a:lnTo>
                <a:cubicBezTo>
                  <a:pt x="434913" y="278683"/>
                  <a:pt x="424426" y="268329"/>
                  <a:pt x="411576" y="268386"/>
                </a:cubicBezTo>
                <a:close/>
                <a:moveTo>
                  <a:pt x="229840" y="580806"/>
                </a:moveTo>
                <a:lnTo>
                  <a:pt x="228411" y="583188"/>
                </a:lnTo>
                <a:lnTo>
                  <a:pt x="228411" y="585950"/>
                </a:lnTo>
                <a:cubicBezTo>
                  <a:pt x="228363" y="588312"/>
                  <a:pt x="226401" y="590189"/>
                  <a:pt x="224029" y="590141"/>
                </a:cubicBezTo>
                <a:cubicBezTo>
                  <a:pt x="224029" y="590141"/>
                  <a:pt x="224029" y="590141"/>
                  <a:pt x="224029" y="590141"/>
                </a:cubicBezTo>
                <a:lnTo>
                  <a:pt x="217076" y="590141"/>
                </a:lnTo>
                <a:cubicBezTo>
                  <a:pt x="214714" y="590198"/>
                  <a:pt x="212752" y="588322"/>
                  <a:pt x="212694" y="585950"/>
                </a:cubicBezTo>
                <a:cubicBezTo>
                  <a:pt x="212694" y="585950"/>
                  <a:pt x="212694" y="585950"/>
                  <a:pt x="212694" y="585950"/>
                </a:cubicBezTo>
                <a:lnTo>
                  <a:pt x="212694" y="583092"/>
                </a:lnTo>
                <a:lnTo>
                  <a:pt x="18670" y="289532"/>
                </a:lnTo>
                <a:cubicBezTo>
                  <a:pt x="19489" y="288217"/>
                  <a:pt x="20937" y="287427"/>
                  <a:pt x="22480" y="287436"/>
                </a:cubicBezTo>
                <a:lnTo>
                  <a:pt x="101728" y="287436"/>
                </a:lnTo>
                <a:lnTo>
                  <a:pt x="101728" y="313916"/>
                </a:lnTo>
                <a:lnTo>
                  <a:pt x="120778" y="313916"/>
                </a:lnTo>
                <a:lnTo>
                  <a:pt x="120778" y="23022"/>
                </a:lnTo>
                <a:cubicBezTo>
                  <a:pt x="120778" y="20603"/>
                  <a:pt x="122741" y="18641"/>
                  <a:pt x="125160" y="18641"/>
                </a:cubicBezTo>
                <a:cubicBezTo>
                  <a:pt x="125189" y="18641"/>
                  <a:pt x="125226" y="18641"/>
                  <a:pt x="125255" y="18641"/>
                </a:cubicBezTo>
                <a:lnTo>
                  <a:pt x="307278" y="18641"/>
                </a:lnTo>
                <a:cubicBezTo>
                  <a:pt x="309697" y="18584"/>
                  <a:pt x="311698" y="20508"/>
                  <a:pt x="311755" y="22927"/>
                </a:cubicBezTo>
                <a:cubicBezTo>
                  <a:pt x="311755" y="22956"/>
                  <a:pt x="311755" y="22994"/>
                  <a:pt x="311755" y="23022"/>
                </a:cubicBezTo>
                <a:lnTo>
                  <a:pt x="311755" y="313916"/>
                </a:lnTo>
                <a:lnTo>
                  <a:pt x="330805" y="313916"/>
                </a:lnTo>
                <a:lnTo>
                  <a:pt x="330805" y="287436"/>
                </a:lnTo>
                <a:lnTo>
                  <a:pt x="411576" y="287436"/>
                </a:lnTo>
                <a:cubicBezTo>
                  <a:pt x="413177" y="287398"/>
                  <a:pt x="414681" y="288236"/>
                  <a:pt x="415482" y="289627"/>
                </a:cubicBezTo>
                <a:close/>
              </a:path>
            </a:pathLst>
          </a:custGeom>
          <a:solidFill>
            <a:srgbClr val="7F7F7F"/>
          </a:solidFill>
          <a:ln w="9525" cap="flat">
            <a:solidFill>
              <a:srgbClr val="7F7F7F"/>
            </a:solidFill>
            <a:prstDash val="solid"/>
            <a:miter/>
          </a:ln>
        </p:spPr>
        <p:txBody>
          <a:bodyPr rtlCol="0" anchor="ctr"/>
          <a:p>
            <a:endParaRPr lang="zh-CN" altLang="en-US"/>
          </a:p>
        </p:txBody>
      </p:sp>
      <p:pic>
        <p:nvPicPr>
          <p:cNvPr id="43" name="图片 23"/>
          <p:cNvPicPr>
            <a:picLocks noChangeAspect="1"/>
          </p:cNvPicPr>
          <p:nvPr>
            <p:custDataLst>
              <p:tags r:id="rId5"/>
            </p:custDataLst>
          </p:nvPr>
        </p:nvPicPr>
        <p:blipFill>
          <a:blip r:embed="rId6"/>
          <a:stretch>
            <a:fillRect/>
          </a:stretch>
        </p:blipFill>
        <p:spPr>
          <a:xfrm>
            <a:off x="1673860" y="3244850"/>
            <a:ext cx="5654675" cy="32023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24" name="think-cell Slide" r:id="rId1" imgW="9525" imgH="9525" progId="TCLayout.ActiveDocument.1">
                  <p:embed/>
                </p:oleObj>
              </mc:Choice>
              <mc:Fallback>
                <p:oleObj name="think-cell Slide" r:id="rId1" imgW="9525" imgH="9525" progId="TCLayout.ActiveDocument.1">
                  <p:embed/>
                  <p:pic>
                    <p:nvPicPr>
                      <p:cNvPr id="0" name="对象 2" hidden="1"/>
                      <p:cNvPicPr/>
                      <p:nvPr/>
                    </p:nvPicPr>
                    <p:blipFill>
                      <a:blip r:embed="rId2"/>
                      <a:stretch>
                        <a:fillRect/>
                      </a:stretch>
                    </p:blipFill>
                    <p:spPr>
                      <a:xfrm>
                        <a:off x="1588" y="1588"/>
                        <a:ext cx="1588" cy="1588"/>
                      </a:xfrm>
                      <a:prstGeom prst="rect">
                        <a:avLst/>
                      </a:prstGeom>
                    </p:spPr>
                  </p:pic>
                </p:oleObj>
              </mc:Fallback>
            </mc:AlternateContent>
          </a:graphicData>
        </a:graphic>
      </p:graphicFrame>
      <p:sp>
        <p:nvSpPr>
          <p:cNvPr id="2" name="矩形 1" hidden="1"/>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charset="-122"/>
              <a:cs typeface="+mj-cs"/>
              <a:sym typeface="Arial" panose="020B0604020202020204" pitchFamily="34" charset="0"/>
            </a:endParaRPr>
          </a:p>
        </p:txBody>
      </p:sp>
      <p:sp>
        <p:nvSpPr>
          <p:cNvPr id="5" name="标题 4"/>
          <p:cNvSpPr>
            <a:spLocks noGrp="1"/>
          </p:cNvSpPr>
          <p:nvPr>
            <p:ph type="ctrTitle"/>
          </p:nvPr>
        </p:nvSpPr>
        <p:spPr/>
        <p:txBody>
          <a:bodyPr/>
          <a:lstStyle/>
          <a:p>
            <a:r>
              <a:rPr lang="zh-CN" altLang="en-US" sz="10000" dirty="0"/>
              <a:t>感谢</a:t>
            </a:r>
            <a:br>
              <a:rPr lang="en-US" altLang="zh-CN" dirty="0"/>
            </a:br>
            <a:r>
              <a:rPr lang="zh-CN" altLang="en-US" dirty="0"/>
              <a:t>聆听</a:t>
            </a:r>
            <a:r>
              <a:rPr lang="en-US" altLang="zh-CN" dirty="0"/>
              <a:t> </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150752" y="3429000"/>
            <a:ext cx="5419185" cy="895350"/>
          </a:xfrm>
        </p:spPr>
        <p:txBody>
          <a:bodyPr/>
          <a:lstStyle/>
          <a:p>
            <a:r>
              <a:rPr lang="zh-CN" altLang="en-US" dirty="0">
                <a:sym typeface="+mn-lt"/>
              </a:rPr>
              <a:t>前期准备</a:t>
            </a:r>
            <a:endParaRPr lang="zh-CN" altLang="en-US" dirty="0"/>
          </a:p>
        </p:txBody>
      </p:sp>
      <p:sp>
        <p:nvSpPr>
          <p:cNvPr id="6" name="文本占位符 5"/>
          <p:cNvSpPr>
            <a:spLocks noGrp="1"/>
          </p:cNvSpPr>
          <p:nvPr>
            <p:ph type="body" idx="1"/>
          </p:nvPr>
        </p:nvSpPr>
        <p:spPr>
          <a:xfrm>
            <a:off x="3151868" y="4324350"/>
            <a:ext cx="5419185" cy="1015623"/>
          </a:xfrm>
        </p:spPr>
        <p:txBody>
          <a:bodyPr/>
          <a:lstStyle/>
          <a:p>
            <a:pPr lvl="0" defTabSz="913765">
              <a:lnSpc>
                <a:spcPct val="120000"/>
              </a:lnSpc>
              <a:buSzPct val="25000"/>
              <a:defRPr/>
            </a:pPr>
            <a:r>
              <a:rPr lang="zh-CN" altLang="en-US">
                <a:sym typeface="+mn-ea"/>
              </a:rPr>
              <a:t>项目背景以及准备工作</a:t>
            </a:r>
            <a:endParaRPr lang="zh-CN" altLang="en-US" dirty="0">
              <a:cs typeface="+mn-ea"/>
              <a:sym typeface="+mn-lt"/>
            </a:endParaRPr>
          </a:p>
        </p:txBody>
      </p:sp>
      <p:sp>
        <p:nvSpPr>
          <p:cNvPr id="9" name="文本框 8"/>
          <p:cNvSpPr txBox="1"/>
          <p:nvPr/>
        </p:nvSpPr>
        <p:spPr>
          <a:xfrm>
            <a:off x="3273167" y="1996067"/>
            <a:ext cx="1794134" cy="1559933"/>
          </a:xfrm>
          <a:prstGeom prst="rect">
            <a:avLst/>
          </a:prstGeom>
          <a:noFill/>
          <a:ln w="117475">
            <a:noFill/>
          </a:ln>
        </p:spPr>
        <p:txBody>
          <a:bodyPr wrap="none" rtlCol="0">
            <a:prstTxWarp prst="textPlain">
              <a:avLst/>
            </a:prstTxWarp>
            <a:spAutoFit/>
          </a:bodyPr>
          <a:lstStyle/>
          <a:p>
            <a:r>
              <a:rPr lang="en-US" altLang="zh-CN" spc="100" dirty="0">
                <a:solidFill>
                  <a:schemeClr val="accent1">
                    <a:lumMod val="20000"/>
                    <a:lumOff val="80000"/>
                  </a:schemeClr>
                </a:solidFill>
                <a:latin typeface="Impact" panose="020B0806030902050204" pitchFamily="34" charset="0"/>
                <a:cs typeface="Arial" panose="020B0604020202020204" pitchFamily="34" charset="0"/>
              </a:rPr>
              <a:t>/01</a:t>
            </a:r>
            <a:endParaRPr lang="zh-CN" altLang="en-US" spc="100" dirty="0">
              <a:solidFill>
                <a:schemeClr val="accent1">
                  <a:lumMod val="20000"/>
                  <a:lumOff val="80000"/>
                </a:schemeClr>
              </a:solidFill>
              <a:latin typeface="Impact" panose="020B080603090205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项目背景</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cxnSp>
        <p:nvCxnSpPr>
          <p:cNvPr id="1403" name="直接连接符 1402"/>
          <p:cNvCxnSpPr/>
          <p:nvPr/>
        </p:nvCxnSpPr>
        <p:spPr>
          <a:xfrm>
            <a:off x="781520" y="3827567"/>
            <a:ext cx="0" cy="192143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404" name="íSḻïdé"/>
          <p:cNvSpPr/>
          <p:nvPr/>
        </p:nvSpPr>
        <p:spPr>
          <a:xfrm>
            <a:off x="687278" y="1576651"/>
            <a:ext cx="5764376" cy="116444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CN" altLang="en-US" sz="1400">
                <a:sym typeface="+mn-ea"/>
              </a:rPr>
              <a:t>微博上存在大量对于社会现象,时政新闻,经济热点等事件的评论.做好这些热点微博评论的情感分析工作,有助于把握社会人群的观点态度,能够更敏感地分辨热点事件在社会当中的影响,同时对管理部门进行舆情监控,制定决策有着重要的参考意义.</a:t>
            </a:r>
            <a:endParaRPr lang="en-US" altLang="zh-CN" sz="1400" dirty="0"/>
          </a:p>
        </p:txBody>
      </p:sp>
      <p:sp>
        <p:nvSpPr>
          <p:cNvPr id="1405" name="išḷíďe"/>
          <p:cNvSpPr txBox="1"/>
          <p:nvPr/>
        </p:nvSpPr>
        <p:spPr bwMode="auto">
          <a:xfrm>
            <a:off x="687278" y="1134846"/>
            <a:ext cx="575024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7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800" b="1" dirty="0">
                <a:cs typeface="+mn-ea"/>
                <a:sym typeface="+mn-lt"/>
              </a:rPr>
              <a:t>对微博内容进行文本分析的价值</a:t>
            </a:r>
            <a:endParaRPr lang="zh-CN" altLang="en-US" sz="2800" b="1" dirty="0">
              <a:cs typeface="+mn-ea"/>
              <a:sym typeface="+mn-lt"/>
            </a:endParaRPr>
          </a:p>
        </p:txBody>
      </p:sp>
      <p:sp>
        <p:nvSpPr>
          <p:cNvPr id="1417" name="iṩḷîḓe"/>
          <p:cNvSpPr/>
          <p:nvPr/>
        </p:nvSpPr>
        <p:spPr bwMode="auto">
          <a:xfrm>
            <a:off x="729976" y="3724479"/>
            <a:ext cx="103088" cy="103088"/>
          </a:xfrm>
          <a:prstGeom prst="ellipse">
            <a:avLst/>
          </a:prstGeom>
          <a:solidFill>
            <a:schemeClr val="bg1">
              <a:lumMod val="95000"/>
            </a:schemeClr>
          </a:solid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418" name="ï$1îḑé"/>
          <p:cNvSpPr/>
          <p:nvPr/>
        </p:nvSpPr>
        <p:spPr bwMode="auto">
          <a:xfrm>
            <a:off x="920999" y="3589390"/>
            <a:ext cx="2476671" cy="373267"/>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solidFill>
                  <a:schemeClr val="bg1"/>
                </a:solidFill>
                <a:cs typeface="+mn-ea"/>
                <a:sym typeface="+mn-lt"/>
              </a:rPr>
              <a:t>数据预处理</a:t>
            </a:r>
            <a:endParaRPr lang="zh-CN" altLang="en-US" sz="1400" dirty="0">
              <a:solidFill>
                <a:schemeClr val="bg1"/>
              </a:solidFill>
            </a:endParaRPr>
          </a:p>
        </p:txBody>
      </p:sp>
      <p:sp>
        <p:nvSpPr>
          <p:cNvPr id="1407" name="i$ḷíḍê"/>
          <p:cNvSpPr/>
          <p:nvPr/>
        </p:nvSpPr>
        <p:spPr bwMode="auto">
          <a:xfrm>
            <a:off x="3536950" y="3435985"/>
            <a:ext cx="3432175" cy="275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nSpc>
                <a:spcPct val="170000"/>
              </a:lnSpc>
              <a:spcBef>
                <a:spcPct val="0"/>
              </a:spcBef>
              <a:buFont typeface="Arial" panose="020B0604020202020204" pitchFamily="34" charset="0"/>
              <a:buNone/>
              <a:tabLst>
                <a:tab pos="227965" algn="l"/>
              </a:tabLst>
              <a:defRPr/>
            </a:pPr>
            <a:r>
              <a:rPr lang="en-US" altLang="zh-CN" sz="1500" dirty="0"/>
              <a:t>本次实验希望通过从数据清洗到分析和可视化的整个流程，让同学们直观地体验一个比较简单的文本分析项目，熟悉数据预处理的工作和分析可视化的三个工具，包括</a:t>
            </a:r>
            <a:r>
              <a:rPr lang="zh-CN" altLang="en-US" sz="1500" dirty="0"/>
              <a:t>两个比较简单的</a:t>
            </a:r>
            <a:r>
              <a:rPr lang="en-US" altLang="zh-CN" sz="1500" dirty="0"/>
              <a:t>——词云，热点地图</a:t>
            </a:r>
            <a:r>
              <a:rPr lang="zh-CN" altLang="en-US" sz="1500" dirty="0"/>
              <a:t>以及一个比较困难的</a:t>
            </a:r>
            <a:r>
              <a:rPr lang="en-US" altLang="zh-CN" sz="1500" dirty="0"/>
              <a:t>——LDA主题分布。</a:t>
            </a:r>
            <a:endParaRPr lang="en-US" altLang="zh-CN" sz="1500" dirty="0"/>
          </a:p>
        </p:txBody>
      </p:sp>
      <p:sp>
        <p:nvSpPr>
          <p:cNvPr id="1415" name="ïşľîḋè"/>
          <p:cNvSpPr/>
          <p:nvPr/>
        </p:nvSpPr>
        <p:spPr bwMode="auto">
          <a:xfrm>
            <a:off x="729976" y="5748997"/>
            <a:ext cx="103088" cy="103088"/>
          </a:xfrm>
          <a:prstGeom prst="ellipse">
            <a:avLst/>
          </a:prstGeom>
          <a:solidFill>
            <a:schemeClr val="bg1">
              <a:lumMod val="95000"/>
            </a:schemeClr>
          </a:solid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416" name="íṩļïḑe"/>
          <p:cNvSpPr/>
          <p:nvPr/>
        </p:nvSpPr>
        <p:spPr bwMode="auto">
          <a:xfrm>
            <a:off x="920999" y="5613908"/>
            <a:ext cx="2476671" cy="373267"/>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spcBef>
                <a:spcPct val="0"/>
              </a:spcBef>
            </a:pPr>
            <a:r>
              <a:rPr lang="en-US" altLang="zh-CN" sz="1600" b="1" dirty="0">
                <a:solidFill>
                  <a:schemeClr val="bg1"/>
                </a:solidFill>
                <a:cs typeface="+mn-ea"/>
                <a:sym typeface="+mn-lt"/>
              </a:rPr>
              <a:t>LDA</a:t>
            </a:r>
            <a:r>
              <a:rPr lang="zh-CN" altLang="en-US" sz="1600" b="1" dirty="0">
                <a:solidFill>
                  <a:schemeClr val="bg1"/>
                </a:solidFill>
                <a:cs typeface="+mn-ea"/>
                <a:sym typeface="+mn-lt"/>
              </a:rPr>
              <a:t>主题分布</a:t>
            </a:r>
            <a:endParaRPr lang="zh-CN" altLang="en-US" sz="1600" b="1" dirty="0">
              <a:solidFill>
                <a:schemeClr val="bg1"/>
              </a:solidFill>
              <a:cs typeface="+mn-ea"/>
              <a:sym typeface="+mn-lt"/>
            </a:endParaRPr>
          </a:p>
        </p:txBody>
      </p:sp>
      <p:sp>
        <p:nvSpPr>
          <p:cNvPr id="1413" name="ïşḷïḍè"/>
          <p:cNvSpPr/>
          <p:nvPr/>
        </p:nvSpPr>
        <p:spPr bwMode="auto">
          <a:xfrm>
            <a:off x="729976" y="4736738"/>
            <a:ext cx="103088" cy="103088"/>
          </a:xfrm>
          <a:prstGeom prst="ellipse">
            <a:avLst/>
          </a:prstGeom>
          <a:solidFill>
            <a:schemeClr val="bg1">
              <a:lumMod val="95000"/>
            </a:schemeClr>
          </a:solid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414" name="iṣľíḓê"/>
          <p:cNvSpPr/>
          <p:nvPr/>
        </p:nvSpPr>
        <p:spPr bwMode="auto">
          <a:xfrm>
            <a:off x="920999" y="4601649"/>
            <a:ext cx="2476671" cy="373267"/>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spcBef>
                <a:spcPct val="0"/>
              </a:spcBef>
            </a:pPr>
            <a:r>
              <a:rPr lang="zh-CN" altLang="en-US" sz="1600" b="1" dirty="0">
                <a:solidFill>
                  <a:schemeClr val="bg1"/>
                </a:solidFill>
                <a:cs typeface="+mn-ea"/>
                <a:sym typeface="+mn-lt"/>
              </a:rPr>
              <a:t>词云和热点地图</a:t>
            </a:r>
            <a:endParaRPr lang="en-US" altLang="zh-CN" sz="1600" b="1" dirty="0">
              <a:solidFill>
                <a:schemeClr val="bg1"/>
              </a:solidFill>
              <a:cs typeface="+mn-ea"/>
              <a:sym typeface="+mn-lt"/>
            </a:endParaRPr>
          </a:p>
        </p:txBody>
      </p:sp>
      <p:cxnSp>
        <p:nvCxnSpPr>
          <p:cNvPr id="1412" name="直接连接符 1411"/>
          <p:cNvCxnSpPr/>
          <p:nvPr/>
        </p:nvCxnSpPr>
        <p:spPr>
          <a:xfrm>
            <a:off x="729976" y="3110038"/>
            <a:ext cx="559102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100" name="图片 99"/>
          <p:cNvPicPr/>
          <p:nvPr>
            <p:custDataLst>
              <p:tags r:id="rId1"/>
            </p:custDataLst>
          </p:nvPr>
        </p:nvPicPr>
        <p:blipFill>
          <a:blip r:embed="rId2"/>
          <a:stretch>
            <a:fillRect/>
          </a:stretch>
        </p:blipFill>
        <p:spPr>
          <a:xfrm>
            <a:off x="7091680" y="2593340"/>
            <a:ext cx="4290695" cy="286385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思维导图</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pic>
        <p:nvPicPr>
          <p:cNvPr id="5" name="图片 4" descr="实验思维导图"/>
          <p:cNvPicPr>
            <a:picLocks noChangeAspect="1"/>
          </p:cNvPicPr>
          <p:nvPr/>
        </p:nvPicPr>
        <p:blipFill>
          <a:blip r:embed="rId1"/>
          <a:srcRect b="4861"/>
          <a:stretch>
            <a:fillRect/>
          </a:stretch>
        </p:blipFill>
        <p:spPr>
          <a:xfrm>
            <a:off x="2613025" y="272415"/>
            <a:ext cx="8493125" cy="63131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准备工作</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sp>
        <p:nvSpPr>
          <p:cNvPr id="109" name="íṡḷïḋe"/>
          <p:cNvSpPr/>
          <p:nvPr/>
        </p:nvSpPr>
        <p:spPr>
          <a:xfrm>
            <a:off x="0" y="1130300"/>
            <a:ext cx="2038350" cy="5003800"/>
          </a:xfrm>
          <a:prstGeom prst="rect">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10" name="íṧ1iḑè"/>
          <p:cNvSpPr/>
          <p:nvPr/>
        </p:nvSpPr>
        <p:spPr>
          <a:xfrm>
            <a:off x="1749337" y="2116212"/>
            <a:ext cx="1776206" cy="834090"/>
          </a:xfrm>
          <a:prstGeom prst="homePlat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11" name="îṥľïďè"/>
          <p:cNvSpPr/>
          <p:nvPr/>
        </p:nvSpPr>
        <p:spPr>
          <a:xfrm>
            <a:off x="1749337" y="4314097"/>
            <a:ext cx="1776206" cy="834090"/>
          </a:xfrm>
          <a:prstGeom prst="homePlate">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12" name="ïslîḍè"/>
          <p:cNvSpPr/>
          <p:nvPr/>
        </p:nvSpPr>
        <p:spPr>
          <a:xfrm>
            <a:off x="2267134" y="2310026"/>
            <a:ext cx="549366" cy="44646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lang="en-US"/>
          </a:p>
        </p:txBody>
      </p:sp>
      <p:grpSp>
        <p:nvGrpSpPr>
          <p:cNvPr id="113" name="išľîḋè"/>
          <p:cNvGrpSpPr/>
          <p:nvPr/>
        </p:nvGrpSpPr>
        <p:grpSpPr>
          <a:xfrm>
            <a:off x="4005986" y="1848003"/>
            <a:ext cx="2581276" cy="1370509"/>
            <a:chOff x="6305314" y="2103561"/>
            <a:chExt cx="3073932" cy="1370509"/>
          </a:xfrm>
        </p:grpSpPr>
        <p:sp>
          <p:nvSpPr>
            <p:cNvPr id="114" name="ïśḷïḍê"/>
            <p:cNvSpPr/>
            <p:nvPr/>
          </p:nvSpPr>
          <p:spPr bwMode="auto">
            <a:xfrm>
              <a:off x="6305314" y="2542619"/>
              <a:ext cx="3073930" cy="93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endParaRPr lang="zh-CN" altLang="en-US" sz="1100" dirty="0"/>
            </a:p>
          </p:txBody>
        </p:sp>
        <p:sp>
          <p:nvSpPr>
            <p:cNvPr id="115" name="îṩ1ide"/>
            <p:cNvSpPr txBox="1"/>
            <p:nvPr/>
          </p:nvSpPr>
          <p:spPr bwMode="auto">
            <a:xfrm>
              <a:off x="6305314" y="2103561"/>
              <a:ext cx="3073932"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dirty="0">
                  <a:cs typeface="+mn-ea"/>
                  <a:sym typeface="+mn-lt"/>
                </a:rPr>
                <a:t>Pycharm</a:t>
              </a:r>
              <a:r>
                <a:rPr lang="zh-CN" altLang="en-US" b="1" dirty="0">
                  <a:cs typeface="+mn-ea"/>
                  <a:sym typeface="+mn-lt"/>
                </a:rPr>
                <a:t>环境</a:t>
              </a:r>
              <a:endParaRPr lang="zh-CN" altLang="en-US" sz="1600" b="1" kern="0" dirty="0">
                <a:cs typeface="+mn-ea"/>
                <a:sym typeface="+mn-lt"/>
              </a:endParaRPr>
            </a:p>
          </p:txBody>
        </p:sp>
      </p:grpSp>
      <p:cxnSp>
        <p:nvCxnSpPr>
          <p:cNvPr id="116" name="直接连接符 115"/>
          <p:cNvCxnSpPr/>
          <p:nvPr/>
        </p:nvCxnSpPr>
        <p:spPr>
          <a:xfrm>
            <a:off x="3765764" y="2106137"/>
            <a:ext cx="0" cy="854240"/>
          </a:xfrm>
          <a:prstGeom prst="line">
            <a:avLst/>
          </a:prstGeom>
          <a:ln w="9525">
            <a:solidFill>
              <a:schemeClr val="bg1">
                <a:lumMod val="75000"/>
              </a:schemeClr>
            </a:solidFill>
            <a:prstDash val="dash"/>
            <a:headEnd type="none" w="lg" len="lg"/>
            <a:tailEnd type="none" w="lg" len="lg"/>
          </a:ln>
        </p:spPr>
        <p:style>
          <a:lnRef idx="2">
            <a:schemeClr val="accent5"/>
          </a:lnRef>
          <a:fillRef idx="0">
            <a:schemeClr val="accent5"/>
          </a:fillRef>
          <a:effectRef idx="1">
            <a:schemeClr val="accent5"/>
          </a:effectRef>
          <a:fontRef idx="minor">
            <a:schemeClr val="tx1"/>
          </a:fontRef>
        </p:style>
      </p:cxnSp>
      <p:sp>
        <p:nvSpPr>
          <p:cNvPr id="117" name="îṥḻiḑé"/>
          <p:cNvSpPr/>
          <p:nvPr/>
        </p:nvSpPr>
        <p:spPr>
          <a:xfrm>
            <a:off x="2267134" y="4552907"/>
            <a:ext cx="549366" cy="356469"/>
          </a:xfrm>
          <a:custGeom>
            <a:avLst/>
            <a:gdLst>
              <a:gd name="connsiteX0" fmla="*/ 410508 w 604110"/>
              <a:gd name="connsiteY0" fmla="*/ 356693 h 391991"/>
              <a:gd name="connsiteX1" fmla="*/ 410508 w 604110"/>
              <a:gd name="connsiteY1" fmla="*/ 376761 h 391991"/>
              <a:gd name="connsiteX2" fmla="*/ 531509 w 604110"/>
              <a:gd name="connsiteY2" fmla="*/ 376761 h 391991"/>
              <a:gd name="connsiteX3" fmla="*/ 531509 w 604110"/>
              <a:gd name="connsiteY3" fmla="*/ 356693 h 391991"/>
              <a:gd name="connsiteX4" fmla="*/ 266203 w 604110"/>
              <a:gd name="connsiteY4" fmla="*/ 356693 h 391991"/>
              <a:gd name="connsiteX5" fmla="*/ 266203 w 604110"/>
              <a:gd name="connsiteY5" fmla="*/ 376761 h 391991"/>
              <a:gd name="connsiteX6" fmla="*/ 387025 w 604110"/>
              <a:gd name="connsiteY6" fmla="*/ 376761 h 391991"/>
              <a:gd name="connsiteX7" fmla="*/ 387025 w 604110"/>
              <a:gd name="connsiteY7" fmla="*/ 356693 h 391991"/>
              <a:gd name="connsiteX8" fmla="*/ 117954 w 604110"/>
              <a:gd name="connsiteY8" fmla="*/ 353826 h 391991"/>
              <a:gd name="connsiteX9" fmla="*/ 105047 w 604110"/>
              <a:gd name="connsiteY9" fmla="*/ 366727 h 391991"/>
              <a:gd name="connsiteX10" fmla="*/ 117954 w 604110"/>
              <a:gd name="connsiteY10" fmla="*/ 379628 h 391991"/>
              <a:gd name="connsiteX11" fmla="*/ 130861 w 604110"/>
              <a:gd name="connsiteY11" fmla="*/ 366727 h 391991"/>
              <a:gd name="connsiteX12" fmla="*/ 117954 w 604110"/>
              <a:gd name="connsiteY12" fmla="*/ 353826 h 391991"/>
              <a:gd name="connsiteX13" fmla="*/ 77620 w 604110"/>
              <a:gd name="connsiteY13" fmla="*/ 352213 h 391991"/>
              <a:gd name="connsiteX14" fmla="*/ 64534 w 604110"/>
              <a:gd name="connsiteY14" fmla="*/ 365114 h 391991"/>
              <a:gd name="connsiteX15" fmla="*/ 77620 w 604110"/>
              <a:gd name="connsiteY15" fmla="*/ 378015 h 391991"/>
              <a:gd name="connsiteX16" fmla="*/ 90527 w 604110"/>
              <a:gd name="connsiteY16" fmla="*/ 365114 h 391991"/>
              <a:gd name="connsiteX17" fmla="*/ 77620 w 604110"/>
              <a:gd name="connsiteY17" fmla="*/ 352213 h 391991"/>
              <a:gd name="connsiteX18" fmla="*/ 36569 w 604110"/>
              <a:gd name="connsiteY18" fmla="*/ 352213 h 391991"/>
              <a:gd name="connsiteX19" fmla="*/ 23663 w 604110"/>
              <a:gd name="connsiteY19" fmla="*/ 365114 h 391991"/>
              <a:gd name="connsiteX20" fmla="*/ 36569 w 604110"/>
              <a:gd name="connsiteY20" fmla="*/ 378015 h 391991"/>
              <a:gd name="connsiteX21" fmla="*/ 49476 w 604110"/>
              <a:gd name="connsiteY21" fmla="*/ 365114 h 391991"/>
              <a:gd name="connsiteX22" fmla="*/ 36569 w 604110"/>
              <a:gd name="connsiteY22" fmla="*/ 352213 h 391991"/>
              <a:gd name="connsiteX23" fmla="*/ 0 w 604110"/>
              <a:gd name="connsiteY23" fmla="*/ 337162 h 391991"/>
              <a:gd name="connsiteX24" fmla="*/ 57543 w 604110"/>
              <a:gd name="connsiteY24" fmla="*/ 337162 h 391991"/>
              <a:gd name="connsiteX25" fmla="*/ 546747 w 604110"/>
              <a:gd name="connsiteY25" fmla="*/ 337162 h 391991"/>
              <a:gd name="connsiteX26" fmla="*/ 604110 w 604110"/>
              <a:gd name="connsiteY26" fmla="*/ 337162 h 391991"/>
              <a:gd name="connsiteX27" fmla="*/ 604110 w 604110"/>
              <a:gd name="connsiteY27" fmla="*/ 391991 h 391991"/>
              <a:gd name="connsiteX28" fmla="*/ 0 w 604110"/>
              <a:gd name="connsiteY28" fmla="*/ 391991 h 391991"/>
              <a:gd name="connsiteX29" fmla="*/ 505688 w 604110"/>
              <a:gd name="connsiteY29" fmla="*/ 42593 h 391991"/>
              <a:gd name="connsiteX30" fmla="*/ 101970 w 604110"/>
              <a:gd name="connsiteY30" fmla="*/ 42772 h 391991"/>
              <a:gd name="connsiteX31" fmla="*/ 101791 w 604110"/>
              <a:gd name="connsiteY31" fmla="*/ 280970 h 391991"/>
              <a:gd name="connsiteX32" fmla="*/ 506764 w 604110"/>
              <a:gd name="connsiteY32" fmla="*/ 280970 h 391991"/>
              <a:gd name="connsiteX33" fmla="*/ 302036 w 604110"/>
              <a:gd name="connsiteY33" fmla="*/ 10917 h 391991"/>
              <a:gd name="connsiteX34" fmla="*/ 291460 w 604110"/>
              <a:gd name="connsiteY34" fmla="*/ 21475 h 391991"/>
              <a:gd name="connsiteX35" fmla="*/ 302036 w 604110"/>
              <a:gd name="connsiteY35" fmla="*/ 32034 h 391991"/>
              <a:gd name="connsiteX36" fmla="*/ 312613 w 604110"/>
              <a:gd name="connsiteY36" fmla="*/ 21475 h 391991"/>
              <a:gd name="connsiteX37" fmla="*/ 302036 w 604110"/>
              <a:gd name="connsiteY37" fmla="*/ 10917 h 391991"/>
              <a:gd name="connsiteX38" fmla="*/ 57511 w 604110"/>
              <a:gd name="connsiteY38" fmla="*/ 0 h 391991"/>
              <a:gd name="connsiteX39" fmla="*/ 546741 w 604110"/>
              <a:gd name="connsiteY39" fmla="*/ 0 h 391991"/>
              <a:gd name="connsiteX40" fmla="*/ 546741 w 604110"/>
              <a:gd name="connsiteY40" fmla="*/ 322131 h 391991"/>
              <a:gd name="connsiteX41" fmla="*/ 57511 w 604110"/>
              <a:gd name="connsiteY41" fmla="*/ 322131 h 39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4110" h="391991">
                <a:moveTo>
                  <a:pt x="410508" y="356693"/>
                </a:moveTo>
                <a:lnTo>
                  <a:pt x="410508" y="376761"/>
                </a:lnTo>
                <a:lnTo>
                  <a:pt x="531509" y="376761"/>
                </a:lnTo>
                <a:lnTo>
                  <a:pt x="531509" y="356693"/>
                </a:lnTo>
                <a:close/>
                <a:moveTo>
                  <a:pt x="266203" y="356693"/>
                </a:moveTo>
                <a:lnTo>
                  <a:pt x="266203" y="376761"/>
                </a:lnTo>
                <a:lnTo>
                  <a:pt x="387025" y="376761"/>
                </a:lnTo>
                <a:lnTo>
                  <a:pt x="387025" y="356693"/>
                </a:lnTo>
                <a:close/>
                <a:moveTo>
                  <a:pt x="117954" y="353826"/>
                </a:moveTo>
                <a:cubicBezTo>
                  <a:pt x="110784" y="353826"/>
                  <a:pt x="105047" y="359559"/>
                  <a:pt x="105047" y="366727"/>
                </a:cubicBezTo>
                <a:cubicBezTo>
                  <a:pt x="105047" y="373894"/>
                  <a:pt x="110784" y="379628"/>
                  <a:pt x="117954" y="379628"/>
                </a:cubicBezTo>
                <a:cubicBezTo>
                  <a:pt x="125124" y="379628"/>
                  <a:pt x="130861" y="373894"/>
                  <a:pt x="130861" y="366727"/>
                </a:cubicBezTo>
                <a:cubicBezTo>
                  <a:pt x="130861" y="359559"/>
                  <a:pt x="125124" y="353826"/>
                  <a:pt x="117954" y="353826"/>
                </a:cubicBezTo>
                <a:close/>
                <a:moveTo>
                  <a:pt x="77620" y="352213"/>
                </a:moveTo>
                <a:cubicBezTo>
                  <a:pt x="70450" y="352213"/>
                  <a:pt x="64534" y="357947"/>
                  <a:pt x="64534" y="365114"/>
                </a:cubicBezTo>
                <a:cubicBezTo>
                  <a:pt x="64534" y="372281"/>
                  <a:pt x="70450" y="378015"/>
                  <a:pt x="77620" y="378015"/>
                </a:cubicBezTo>
                <a:cubicBezTo>
                  <a:pt x="84611" y="378015"/>
                  <a:pt x="90527" y="372281"/>
                  <a:pt x="90527" y="365114"/>
                </a:cubicBezTo>
                <a:cubicBezTo>
                  <a:pt x="90527" y="357947"/>
                  <a:pt x="84611" y="352213"/>
                  <a:pt x="77620" y="352213"/>
                </a:cubicBezTo>
                <a:close/>
                <a:moveTo>
                  <a:pt x="36569" y="352213"/>
                </a:moveTo>
                <a:cubicBezTo>
                  <a:pt x="29399" y="352213"/>
                  <a:pt x="23663" y="357947"/>
                  <a:pt x="23663" y="365114"/>
                </a:cubicBezTo>
                <a:cubicBezTo>
                  <a:pt x="23663" y="372281"/>
                  <a:pt x="29399" y="378015"/>
                  <a:pt x="36569" y="378015"/>
                </a:cubicBezTo>
                <a:cubicBezTo>
                  <a:pt x="43561" y="378015"/>
                  <a:pt x="49476" y="372281"/>
                  <a:pt x="49476" y="365114"/>
                </a:cubicBezTo>
                <a:cubicBezTo>
                  <a:pt x="49476" y="357947"/>
                  <a:pt x="43561" y="352213"/>
                  <a:pt x="36569" y="352213"/>
                </a:cubicBezTo>
                <a:close/>
                <a:moveTo>
                  <a:pt x="0" y="337162"/>
                </a:moveTo>
                <a:lnTo>
                  <a:pt x="57543" y="337162"/>
                </a:lnTo>
                <a:lnTo>
                  <a:pt x="546747" y="337162"/>
                </a:lnTo>
                <a:lnTo>
                  <a:pt x="604110" y="337162"/>
                </a:lnTo>
                <a:lnTo>
                  <a:pt x="604110" y="391991"/>
                </a:lnTo>
                <a:lnTo>
                  <a:pt x="0" y="391991"/>
                </a:lnTo>
                <a:close/>
                <a:moveTo>
                  <a:pt x="505688" y="42593"/>
                </a:moveTo>
                <a:lnTo>
                  <a:pt x="101970" y="42772"/>
                </a:lnTo>
                <a:lnTo>
                  <a:pt x="101791" y="280970"/>
                </a:lnTo>
                <a:lnTo>
                  <a:pt x="506764" y="280970"/>
                </a:lnTo>
                <a:close/>
                <a:moveTo>
                  <a:pt x="302036" y="10917"/>
                </a:moveTo>
                <a:cubicBezTo>
                  <a:pt x="296300" y="10917"/>
                  <a:pt x="291460" y="15749"/>
                  <a:pt x="291460" y="21475"/>
                </a:cubicBezTo>
                <a:cubicBezTo>
                  <a:pt x="291460" y="27381"/>
                  <a:pt x="296300" y="32034"/>
                  <a:pt x="302036" y="32034"/>
                </a:cubicBezTo>
                <a:cubicBezTo>
                  <a:pt x="307952" y="32034"/>
                  <a:pt x="312613" y="27381"/>
                  <a:pt x="312613" y="21475"/>
                </a:cubicBezTo>
                <a:cubicBezTo>
                  <a:pt x="312613" y="15749"/>
                  <a:pt x="307952" y="10917"/>
                  <a:pt x="302036" y="10917"/>
                </a:cubicBezTo>
                <a:close/>
                <a:moveTo>
                  <a:pt x="57511" y="0"/>
                </a:moveTo>
                <a:lnTo>
                  <a:pt x="546741" y="0"/>
                </a:lnTo>
                <a:lnTo>
                  <a:pt x="546741" y="322131"/>
                </a:lnTo>
                <a:lnTo>
                  <a:pt x="57511" y="3221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grpSp>
        <p:nvGrpSpPr>
          <p:cNvPr id="118" name="iṧļîḓe"/>
          <p:cNvGrpSpPr/>
          <p:nvPr/>
        </p:nvGrpSpPr>
        <p:grpSpPr>
          <a:xfrm>
            <a:off x="4005986" y="4045888"/>
            <a:ext cx="2581276" cy="1370509"/>
            <a:chOff x="6305314" y="2103561"/>
            <a:chExt cx="3073932" cy="1370509"/>
          </a:xfrm>
        </p:grpSpPr>
        <p:sp>
          <p:nvSpPr>
            <p:cNvPr id="119" name="ïSľïḋê"/>
            <p:cNvSpPr/>
            <p:nvPr/>
          </p:nvSpPr>
          <p:spPr bwMode="auto">
            <a:xfrm>
              <a:off x="6305314" y="2542619"/>
              <a:ext cx="3073930" cy="93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100" dirty="0"/>
                <a:t>包括</a:t>
              </a:r>
              <a:r>
                <a:rPr lang="en-US" altLang="zh-CN" sz="1100" dirty="0"/>
                <a:t>codecs、jieba、pickle、 csv、 wordcloud、numpy、pyecharts、gensim、pandas</a:t>
              </a:r>
              <a:endParaRPr lang="en-US" altLang="zh-CN" sz="1100" dirty="0"/>
            </a:p>
          </p:txBody>
        </p:sp>
        <p:sp>
          <p:nvSpPr>
            <p:cNvPr id="120" name="îs1íďe"/>
            <p:cNvSpPr txBox="1"/>
            <p:nvPr/>
          </p:nvSpPr>
          <p:spPr bwMode="auto">
            <a:xfrm>
              <a:off x="6305314" y="2103561"/>
              <a:ext cx="3073932"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cs typeface="+mn-ea"/>
                  <a:sym typeface="+mn-lt"/>
                </a:rPr>
                <a:t>导入函数库</a:t>
              </a:r>
              <a:endParaRPr lang="zh-CN" altLang="en-US" sz="1600" b="1" kern="0" dirty="0">
                <a:cs typeface="+mn-ea"/>
                <a:sym typeface="+mn-lt"/>
              </a:endParaRPr>
            </a:p>
          </p:txBody>
        </p:sp>
      </p:grpSp>
      <p:cxnSp>
        <p:nvCxnSpPr>
          <p:cNvPr id="121" name="直接连接符 120"/>
          <p:cNvCxnSpPr/>
          <p:nvPr/>
        </p:nvCxnSpPr>
        <p:spPr>
          <a:xfrm>
            <a:off x="3765764" y="4304022"/>
            <a:ext cx="0" cy="854240"/>
          </a:xfrm>
          <a:prstGeom prst="line">
            <a:avLst/>
          </a:prstGeom>
          <a:ln w="9525">
            <a:solidFill>
              <a:schemeClr val="bg1">
                <a:lumMod val="75000"/>
              </a:schemeClr>
            </a:solidFill>
            <a:prstDash val="dash"/>
            <a:headEnd type="none" w="lg" len="lg"/>
            <a:tailEnd type="none" w="lg" len="lg"/>
          </a:ln>
        </p:spPr>
        <p:style>
          <a:lnRef idx="2">
            <a:schemeClr val="accent5"/>
          </a:lnRef>
          <a:fillRef idx="0">
            <a:schemeClr val="accent5"/>
          </a:fillRef>
          <a:effectRef idx="1">
            <a:schemeClr val="accent5"/>
          </a:effectRef>
          <a:fontRef idx="minor">
            <a:schemeClr val="tx1"/>
          </a:fontRef>
        </p:style>
      </p:cxnSp>
      <p:pic>
        <p:nvPicPr>
          <p:cNvPr id="5" name="图片 4"/>
          <p:cNvPicPr>
            <a:picLocks noChangeAspect="1"/>
          </p:cNvPicPr>
          <p:nvPr>
            <p:custDataLst>
              <p:tags r:id="rId1"/>
            </p:custDataLst>
          </p:nvPr>
        </p:nvPicPr>
        <p:blipFill>
          <a:blip r:embed="rId2"/>
          <a:stretch>
            <a:fillRect/>
          </a:stretch>
        </p:blipFill>
        <p:spPr>
          <a:xfrm>
            <a:off x="7597775" y="2247900"/>
            <a:ext cx="4018915" cy="2305050"/>
          </a:xfrm>
          <a:prstGeom prst="rect">
            <a:avLst/>
          </a:prstGeom>
        </p:spPr>
      </p:pic>
      <p:sp>
        <p:nvSpPr>
          <p:cNvPr id="9" name="ïSľïḋê"/>
          <p:cNvSpPr/>
          <p:nvPr>
            <p:custDataLst>
              <p:tags r:id="rId3"/>
            </p:custDataLst>
          </p:nvPr>
        </p:nvSpPr>
        <p:spPr bwMode="auto">
          <a:xfrm>
            <a:off x="3916451" y="2247841"/>
            <a:ext cx="2581274" cy="93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dirty="0"/>
              <a:t>本次实验在pycharm上运行，</a:t>
            </a:r>
            <a:r>
              <a:rPr lang="zh-CN" altLang="en-US" sz="1100" dirty="0"/>
              <a:t>参考</a:t>
            </a:r>
            <a:r>
              <a:rPr lang="en-US" altLang="zh-CN" sz="1100" dirty="0"/>
              <a:t>版本为PyCharm 2022.2.2 (Community Edition)，python的版本是3.10，并不需要额外配置其他环境。</a:t>
            </a:r>
            <a:endParaRPr lang="en-US" altLang="zh-CN"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150752" y="3429000"/>
            <a:ext cx="5419185" cy="895350"/>
          </a:xfrm>
        </p:spPr>
        <p:txBody>
          <a:bodyPr/>
          <a:lstStyle/>
          <a:p>
            <a:r>
              <a:rPr lang="zh-CN" altLang="en-US" dirty="0">
                <a:sym typeface="+mn-lt"/>
              </a:rPr>
              <a:t>数据预处理</a:t>
            </a:r>
            <a:endParaRPr lang="en-US" altLang="zh-CN" dirty="0">
              <a:sym typeface="+mn-lt"/>
            </a:endParaRPr>
          </a:p>
        </p:txBody>
      </p:sp>
      <p:sp>
        <p:nvSpPr>
          <p:cNvPr id="6" name="文本占位符 5"/>
          <p:cNvSpPr>
            <a:spLocks noGrp="1"/>
          </p:cNvSpPr>
          <p:nvPr>
            <p:ph type="body" idx="1"/>
          </p:nvPr>
        </p:nvSpPr>
        <p:spPr>
          <a:xfrm>
            <a:off x="3151868" y="4324350"/>
            <a:ext cx="5419185" cy="1015623"/>
          </a:xfrm>
        </p:spPr>
        <p:txBody>
          <a:bodyPr/>
          <a:lstStyle/>
          <a:p>
            <a:pPr lvl="0" defTabSz="913765">
              <a:lnSpc>
                <a:spcPct val="120000"/>
              </a:lnSpc>
              <a:buSzPct val="25000"/>
              <a:defRPr/>
            </a:pPr>
            <a:r>
              <a:rPr lang="zh-CN" altLang="nb-NO">
                <a:sym typeface="+mn-ea"/>
              </a:rPr>
              <a:t>对原始数据进行清洗、分词等</a:t>
            </a:r>
            <a:endParaRPr lang="zh-CN" altLang="en-US" dirty="0">
              <a:cs typeface="+mn-ea"/>
              <a:sym typeface="+mn-lt"/>
            </a:endParaRPr>
          </a:p>
        </p:txBody>
      </p:sp>
      <p:sp>
        <p:nvSpPr>
          <p:cNvPr id="9" name="文本框 8"/>
          <p:cNvSpPr txBox="1"/>
          <p:nvPr/>
        </p:nvSpPr>
        <p:spPr>
          <a:xfrm>
            <a:off x="3273167" y="1996067"/>
            <a:ext cx="1794134" cy="1559933"/>
          </a:xfrm>
          <a:prstGeom prst="rect">
            <a:avLst/>
          </a:prstGeom>
          <a:noFill/>
          <a:ln w="117475">
            <a:noFill/>
          </a:ln>
        </p:spPr>
        <p:txBody>
          <a:bodyPr wrap="none" rtlCol="0">
            <a:prstTxWarp prst="textPlain">
              <a:avLst/>
            </a:prstTxWarp>
            <a:spAutoFit/>
          </a:bodyPr>
          <a:lstStyle/>
          <a:p>
            <a:r>
              <a:rPr lang="en-US" altLang="zh-CN" spc="100" dirty="0">
                <a:solidFill>
                  <a:schemeClr val="accent1">
                    <a:lumMod val="20000"/>
                    <a:lumOff val="80000"/>
                  </a:schemeClr>
                </a:solidFill>
                <a:latin typeface="Impact" panose="020B0806030902050204" pitchFamily="34" charset="0"/>
                <a:cs typeface="Arial" panose="020B0604020202020204" pitchFamily="34" charset="0"/>
              </a:rPr>
              <a:t>/02</a:t>
            </a:r>
            <a:endParaRPr lang="zh-CN" altLang="en-US" spc="100" dirty="0">
              <a:solidFill>
                <a:schemeClr val="accent1">
                  <a:lumMod val="20000"/>
                  <a:lumOff val="80000"/>
                </a:schemeClr>
              </a:solidFill>
              <a:latin typeface="Impact" panose="020B080603090205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本实验中数据预处理的步骤</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grpSp>
        <p:nvGrpSpPr>
          <p:cNvPr id="53" name="组合 52"/>
          <p:cNvGrpSpPr/>
          <p:nvPr/>
        </p:nvGrpSpPr>
        <p:grpSpPr>
          <a:xfrm>
            <a:off x="660400" y="1543685"/>
            <a:ext cx="10860405" cy="4293870"/>
            <a:chOff x="660400" y="1727601"/>
            <a:chExt cx="10860405" cy="3256982"/>
          </a:xfrm>
        </p:grpSpPr>
        <p:sp>
          <p:nvSpPr>
            <p:cNvPr id="3" name="任意多边形 2"/>
            <p:cNvSpPr/>
            <p:nvPr>
              <p:custDataLst>
                <p:tags r:id="rId1"/>
              </p:custDataLst>
            </p:nvPr>
          </p:nvSpPr>
          <p:spPr bwMode="auto">
            <a:xfrm>
              <a:off x="4602603" y="1940383"/>
              <a:ext cx="278763" cy="230089"/>
            </a:xfrm>
            <a:custGeom>
              <a:avLst/>
              <a:gdLst>
                <a:gd name="T0" fmla="*/ 47 w 189"/>
                <a:gd name="T1" fmla="*/ 78 h 156"/>
                <a:gd name="T2" fmla="*/ 0 w 189"/>
                <a:gd name="T3" fmla="*/ 31 h 156"/>
                <a:gd name="T4" fmla="*/ 52 w 189"/>
                <a:gd name="T5" fmla="*/ 31 h 156"/>
                <a:gd name="T6" fmla="*/ 95 w 189"/>
                <a:gd name="T7" fmla="*/ 31 h 156"/>
                <a:gd name="T8" fmla="*/ 111 w 189"/>
                <a:gd name="T9" fmla="*/ 31 h 156"/>
                <a:gd name="T10" fmla="*/ 111 w 189"/>
                <a:gd name="T11" fmla="*/ 0 h 156"/>
                <a:gd name="T12" fmla="*/ 189 w 189"/>
                <a:gd name="T13" fmla="*/ 78 h 156"/>
                <a:gd name="T14" fmla="*/ 111 w 189"/>
                <a:gd name="T15" fmla="*/ 156 h 156"/>
                <a:gd name="T16" fmla="*/ 111 w 189"/>
                <a:gd name="T17" fmla="*/ 123 h 156"/>
                <a:gd name="T18" fmla="*/ 95 w 189"/>
                <a:gd name="T19" fmla="*/ 123 h 156"/>
                <a:gd name="T20" fmla="*/ 52 w 189"/>
                <a:gd name="T21" fmla="*/ 123 h 156"/>
                <a:gd name="T22" fmla="*/ 0 w 189"/>
                <a:gd name="T23" fmla="*/ 123 h 156"/>
                <a:gd name="T24" fmla="*/ 47 w 189"/>
                <a:gd name="T25"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56">
                  <a:moveTo>
                    <a:pt x="47" y="78"/>
                  </a:moveTo>
                  <a:lnTo>
                    <a:pt x="0" y="31"/>
                  </a:lnTo>
                  <a:lnTo>
                    <a:pt x="52" y="31"/>
                  </a:lnTo>
                  <a:lnTo>
                    <a:pt x="95" y="31"/>
                  </a:lnTo>
                  <a:lnTo>
                    <a:pt x="111" y="31"/>
                  </a:lnTo>
                  <a:lnTo>
                    <a:pt x="111" y="0"/>
                  </a:lnTo>
                  <a:lnTo>
                    <a:pt x="189" y="78"/>
                  </a:lnTo>
                  <a:lnTo>
                    <a:pt x="111" y="156"/>
                  </a:lnTo>
                  <a:lnTo>
                    <a:pt x="111" y="123"/>
                  </a:lnTo>
                  <a:lnTo>
                    <a:pt x="95" y="123"/>
                  </a:lnTo>
                  <a:lnTo>
                    <a:pt x="52" y="123"/>
                  </a:lnTo>
                  <a:lnTo>
                    <a:pt x="0" y="123"/>
                  </a:lnTo>
                  <a:lnTo>
                    <a:pt x="47" y="78"/>
                  </a:lnTo>
                  <a:close/>
                </a:path>
              </a:pathLst>
            </a:custGeom>
            <a:solidFill>
              <a:schemeClr val="bg1">
                <a:lumMod val="8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6" name="任意多边形 5"/>
            <p:cNvSpPr/>
            <p:nvPr>
              <p:custDataLst>
                <p:tags r:id="rId2"/>
              </p:custDataLst>
            </p:nvPr>
          </p:nvSpPr>
          <p:spPr bwMode="auto">
            <a:xfrm>
              <a:off x="1067480" y="3904547"/>
              <a:ext cx="823012" cy="980831"/>
            </a:xfrm>
            <a:custGeom>
              <a:avLst/>
              <a:gdLst>
                <a:gd name="T0" fmla="*/ 24 w 223"/>
                <a:gd name="T1" fmla="*/ 24 h 288"/>
                <a:gd name="T2" fmla="*/ 38 w 223"/>
                <a:gd name="T3" fmla="*/ 0 h 288"/>
                <a:gd name="T4" fmla="*/ 44 w 223"/>
                <a:gd name="T5" fmla="*/ 21 h 288"/>
                <a:gd name="T6" fmla="*/ 116 w 223"/>
                <a:gd name="T7" fmla="*/ 157 h 288"/>
                <a:gd name="T8" fmla="*/ 168 w 223"/>
                <a:gd name="T9" fmla="*/ 214 h 288"/>
                <a:gd name="T10" fmla="*/ 183 w 223"/>
                <a:gd name="T11" fmla="*/ 226 h 288"/>
                <a:gd name="T12" fmla="*/ 198 w 223"/>
                <a:gd name="T13" fmla="*/ 238 h 288"/>
                <a:gd name="T14" fmla="*/ 202 w 223"/>
                <a:gd name="T15" fmla="*/ 241 h 288"/>
                <a:gd name="T16" fmla="*/ 203 w 223"/>
                <a:gd name="T17" fmla="*/ 242 h 288"/>
                <a:gd name="T18" fmla="*/ 204 w 223"/>
                <a:gd name="T19" fmla="*/ 243 h 288"/>
                <a:gd name="T20" fmla="*/ 207 w 223"/>
                <a:gd name="T21" fmla="*/ 245 h 288"/>
                <a:gd name="T22" fmla="*/ 215 w 223"/>
                <a:gd name="T23" fmla="*/ 234 h 288"/>
                <a:gd name="T24" fmla="*/ 223 w 223"/>
                <a:gd name="T25" fmla="*/ 279 h 288"/>
                <a:gd name="T26" fmla="*/ 176 w 223"/>
                <a:gd name="T27" fmla="*/ 288 h 288"/>
                <a:gd name="T28" fmla="*/ 184 w 223"/>
                <a:gd name="T29" fmla="*/ 277 h 288"/>
                <a:gd name="T30" fmla="*/ 181 w 223"/>
                <a:gd name="T31" fmla="*/ 275 h 288"/>
                <a:gd name="T32" fmla="*/ 180 w 223"/>
                <a:gd name="T33" fmla="*/ 274 h 288"/>
                <a:gd name="T34" fmla="*/ 178 w 223"/>
                <a:gd name="T35" fmla="*/ 273 h 288"/>
                <a:gd name="T36" fmla="*/ 174 w 223"/>
                <a:gd name="T37" fmla="*/ 270 h 288"/>
                <a:gd name="T38" fmla="*/ 158 w 223"/>
                <a:gd name="T39" fmla="*/ 257 h 288"/>
                <a:gd name="T40" fmla="*/ 142 w 223"/>
                <a:gd name="T41" fmla="*/ 243 h 288"/>
                <a:gd name="T42" fmla="*/ 85 w 223"/>
                <a:gd name="T43" fmla="*/ 181 h 288"/>
                <a:gd name="T44" fmla="*/ 7 w 223"/>
                <a:gd name="T45" fmla="*/ 33 h 288"/>
                <a:gd name="T46" fmla="*/ 0 w 223"/>
                <a:gd name="T47" fmla="*/ 10 h 288"/>
                <a:gd name="T48" fmla="*/ 24 w 223"/>
                <a:gd name="T49" fmla="*/ 2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288">
                  <a:moveTo>
                    <a:pt x="24" y="24"/>
                  </a:moveTo>
                  <a:cubicBezTo>
                    <a:pt x="29" y="16"/>
                    <a:pt x="33" y="8"/>
                    <a:pt x="38" y="0"/>
                  </a:cubicBezTo>
                  <a:cubicBezTo>
                    <a:pt x="44" y="21"/>
                    <a:pt x="44" y="21"/>
                    <a:pt x="44" y="21"/>
                  </a:cubicBezTo>
                  <a:cubicBezTo>
                    <a:pt x="60" y="70"/>
                    <a:pt x="84" y="116"/>
                    <a:pt x="116" y="157"/>
                  </a:cubicBezTo>
                  <a:cubicBezTo>
                    <a:pt x="131" y="177"/>
                    <a:pt x="149" y="196"/>
                    <a:pt x="168" y="214"/>
                  </a:cubicBezTo>
                  <a:cubicBezTo>
                    <a:pt x="183" y="226"/>
                    <a:pt x="183" y="226"/>
                    <a:pt x="183" y="226"/>
                  </a:cubicBezTo>
                  <a:cubicBezTo>
                    <a:pt x="198" y="238"/>
                    <a:pt x="198" y="238"/>
                    <a:pt x="198" y="238"/>
                  </a:cubicBezTo>
                  <a:cubicBezTo>
                    <a:pt x="199" y="239"/>
                    <a:pt x="200" y="240"/>
                    <a:pt x="202" y="241"/>
                  </a:cubicBezTo>
                  <a:cubicBezTo>
                    <a:pt x="203" y="242"/>
                    <a:pt x="203" y="242"/>
                    <a:pt x="203" y="242"/>
                  </a:cubicBezTo>
                  <a:cubicBezTo>
                    <a:pt x="204" y="243"/>
                    <a:pt x="204" y="243"/>
                    <a:pt x="204" y="243"/>
                  </a:cubicBezTo>
                  <a:cubicBezTo>
                    <a:pt x="207" y="245"/>
                    <a:pt x="207" y="245"/>
                    <a:pt x="207" y="245"/>
                  </a:cubicBezTo>
                  <a:cubicBezTo>
                    <a:pt x="215" y="234"/>
                    <a:pt x="215" y="234"/>
                    <a:pt x="215" y="234"/>
                  </a:cubicBezTo>
                  <a:cubicBezTo>
                    <a:pt x="217" y="249"/>
                    <a:pt x="220" y="264"/>
                    <a:pt x="223" y="279"/>
                  </a:cubicBezTo>
                  <a:cubicBezTo>
                    <a:pt x="208" y="283"/>
                    <a:pt x="192" y="286"/>
                    <a:pt x="176" y="288"/>
                  </a:cubicBezTo>
                  <a:cubicBezTo>
                    <a:pt x="184" y="277"/>
                    <a:pt x="184" y="277"/>
                    <a:pt x="184" y="277"/>
                  </a:cubicBezTo>
                  <a:cubicBezTo>
                    <a:pt x="181" y="275"/>
                    <a:pt x="181" y="275"/>
                    <a:pt x="181" y="275"/>
                  </a:cubicBezTo>
                  <a:cubicBezTo>
                    <a:pt x="180" y="274"/>
                    <a:pt x="180" y="274"/>
                    <a:pt x="180" y="274"/>
                  </a:cubicBezTo>
                  <a:cubicBezTo>
                    <a:pt x="178" y="273"/>
                    <a:pt x="178" y="273"/>
                    <a:pt x="178" y="273"/>
                  </a:cubicBezTo>
                  <a:cubicBezTo>
                    <a:pt x="177" y="272"/>
                    <a:pt x="176" y="271"/>
                    <a:pt x="174" y="270"/>
                  </a:cubicBezTo>
                  <a:cubicBezTo>
                    <a:pt x="158" y="257"/>
                    <a:pt x="158" y="257"/>
                    <a:pt x="158" y="257"/>
                  </a:cubicBezTo>
                  <a:cubicBezTo>
                    <a:pt x="142" y="243"/>
                    <a:pt x="142" y="243"/>
                    <a:pt x="142" y="243"/>
                  </a:cubicBezTo>
                  <a:cubicBezTo>
                    <a:pt x="121" y="224"/>
                    <a:pt x="102" y="203"/>
                    <a:pt x="85" y="181"/>
                  </a:cubicBezTo>
                  <a:cubicBezTo>
                    <a:pt x="50" y="137"/>
                    <a:pt x="24" y="86"/>
                    <a:pt x="7" y="33"/>
                  </a:cubicBezTo>
                  <a:cubicBezTo>
                    <a:pt x="0" y="10"/>
                    <a:pt x="0" y="10"/>
                    <a:pt x="0" y="10"/>
                  </a:cubicBezTo>
                  <a:cubicBezTo>
                    <a:pt x="8" y="15"/>
                    <a:pt x="16" y="20"/>
                    <a:pt x="24" y="24"/>
                  </a:cubicBezTo>
                  <a:close/>
                </a:path>
              </a:pathLst>
            </a:custGeom>
            <a:solidFill>
              <a:schemeClr val="bg1">
                <a:lumMod val="9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7" name="任意多边形 6"/>
            <p:cNvSpPr/>
            <p:nvPr>
              <p:custDataLst>
                <p:tags r:id="rId3"/>
              </p:custDataLst>
            </p:nvPr>
          </p:nvSpPr>
          <p:spPr bwMode="auto">
            <a:xfrm>
              <a:off x="1067481" y="2095493"/>
              <a:ext cx="823012" cy="980831"/>
            </a:xfrm>
            <a:custGeom>
              <a:avLst/>
              <a:gdLst>
                <a:gd name="T0" fmla="*/ 25 w 236"/>
                <a:gd name="T1" fmla="*/ 256 h 281"/>
                <a:gd name="T2" fmla="*/ 0 w 236"/>
                <a:gd name="T3" fmla="*/ 269 h 281"/>
                <a:gd name="T4" fmla="*/ 7 w 236"/>
                <a:gd name="T5" fmla="*/ 247 h 281"/>
                <a:gd name="T6" fmla="*/ 93 w 236"/>
                <a:gd name="T7" fmla="*/ 102 h 281"/>
                <a:gd name="T8" fmla="*/ 153 w 236"/>
                <a:gd name="T9" fmla="*/ 43 h 281"/>
                <a:gd name="T10" fmla="*/ 169 w 236"/>
                <a:gd name="T11" fmla="*/ 30 h 281"/>
                <a:gd name="T12" fmla="*/ 186 w 236"/>
                <a:gd name="T13" fmla="*/ 18 h 281"/>
                <a:gd name="T14" fmla="*/ 197 w 236"/>
                <a:gd name="T15" fmla="*/ 11 h 281"/>
                <a:gd name="T16" fmla="*/ 189 w 236"/>
                <a:gd name="T17" fmla="*/ 0 h 281"/>
                <a:gd name="T18" fmla="*/ 236 w 236"/>
                <a:gd name="T19" fmla="*/ 11 h 281"/>
                <a:gd name="T20" fmla="*/ 225 w 236"/>
                <a:gd name="T21" fmla="*/ 55 h 281"/>
                <a:gd name="T22" fmla="*/ 218 w 236"/>
                <a:gd name="T23" fmla="*/ 44 h 281"/>
                <a:gd name="T24" fmla="*/ 208 w 236"/>
                <a:gd name="T25" fmla="*/ 50 h 281"/>
                <a:gd name="T26" fmla="*/ 193 w 236"/>
                <a:gd name="T27" fmla="*/ 62 h 281"/>
                <a:gd name="T28" fmla="*/ 177 w 236"/>
                <a:gd name="T29" fmla="*/ 74 h 281"/>
                <a:gd name="T30" fmla="*/ 122 w 236"/>
                <a:gd name="T31" fmla="*/ 128 h 281"/>
                <a:gd name="T32" fmla="*/ 44 w 236"/>
                <a:gd name="T33" fmla="*/ 261 h 281"/>
                <a:gd name="T34" fmla="*/ 37 w 236"/>
                <a:gd name="T35" fmla="*/ 281 h 281"/>
                <a:gd name="T36" fmla="*/ 25 w 236"/>
                <a:gd name="T37" fmla="*/ 25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6" h="281">
                  <a:moveTo>
                    <a:pt x="25" y="256"/>
                  </a:moveTo>
                  <a:cubicBezTo>
                    <a:pt x="17" y="260"/>
                    <a:pt x="8" y="264"/>
                    <a:pt x="0" y="269"/>
                  </a:cubicBezTo>
                  <a:cubicBezTo>
                    <a:pt x="7" y="247"/>
                    <a:pt x="7" y="247"/>
                    <a:pt x="7" y="247"/>
                  </a:cubicBezTo>
                  <a:cubicBezTo>
                    <a:pt x="27" y="194"/>
                    <a:pt x="56" y="145"/>
                    <a:pt x="93" y="102"/>
                  </a:cubicBezTo>
                  <a:cubicBezTo>
                    <a:pt x="111" y="81"/>
                    <a:pt x="131" y="61"/>
                    <a:pt x="153" y="43"/>
                  </a:cubicBezTo>
                  <a:cubicBezTo>
                    <a:pt x="158" y="39"/>
                    <a:pt x="164" y="35"/>
                    <a:pt x="169" y="30"/>
                  </a:cubicBezTo>
                  <a:cubicBezTo>
                    <a:pt x="186" y="18"/>
                    <a:pt x="186" y="18"/>
                    <a:pt x="186" y="18"/>
                  </a:cubicBezTo>
                  <a:cubicBezTo>
                    <a:pt x="197" y="11"/>
                    <a:pt x="197" y="11"/>
                    <a:pt x="197" y="11"/>
                  </a:cubicBezTo>
                  <a:cubicBezTo>
                    <a:pt x="189" y="0"/>
                    <a:pt x="189" y="0"/>
                    <a:pt x="189" y="0"/>
                  </a:cubicBezTo>
                  <a:cubicBezTo>
                    <a:pt x="205" y="3"/>
                    <a:pt x="221" y="7"/>
                    <a:pt x="236" y="11"/>
                  </a:cubicBezTo>
                  <a:cubicBezTo>
                    <a:pt x="231" y="26"/>
                    <a:pt x="228" y="40"/>
                    <a:pt x="225" y="55"/>
                  </a:cubicBezTo>
                  <a:cubicBezTo>
                    <a:pt x="218" y="44"/>
                    <a:pt x="218" y="44"/>
                    <a:pt x="218" y="44"/>
                  </a:cubicBezTo>
                  <a:cubicBezTo>
                    <a:pt x="208" y="50"/>
                    <a:pt x="208" y="50"/>
                    <a:pt x="208" y="50"/>
                  </a:cubicBezTo>
                  <a:cubicBezTo>
                    <a:pt x="193" y="62"/>
                    <a:pt x="193" y="62"/>
                    <a:pt x="193" y="62"/>
                  </a:cubicBezTo>
                  <a:cubicBezTo>
                    <a:pt x="187" y="66"/>
                    <a:pt x="182" y="70"/>
                    <a:pt x="177" y="74"/>
                  </a:cubicBezTo>
                  <a:cubicBezTo>
                    <a:pt x="158" y="90"/>
                    <a:pt x="139" y="108"/>
                    <a:pt x="122" y="128"/>
                  </a:cubicBezTo>
                  <a:cubicBezTo>
                    <a:pt x="89" y="167"/>
                    <a:pt x="62" y="212"/>
                    <a:pt x="44" y="261"/>
                  </a:cubicBezTo>
                  <a:cubicBezTo>
                    <a:pt x="37" y="281"/>
                    <a:pt x="37" y="281"/>
                    <a:pt x="37" y="281"/>
                  </a:cubicBezTo>
                  <a:cubicBezTo>
                    <a:pt x="33" y="273"/>
                    <a:pt x="29" y="265"/>
                    <a:pt x="25" y="256"/>
                  </a:cubicBezTo>
                  <a:close/>
                </a:path>
              </a:pathLst>
            </a:custGeom>
            <a:solidFill>
              <a:schemeClr val="bg1">
                <a:lumMod val="9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8" name="椭圆 7"/>
            <p:cNvSpPr/>
            <p:nvPr>
              <p:custDataLst>
                <p:tags r:id="rId4"/>
              </p:custDataLst>
            </p:nvPr>
          </p:nvSpPr>
          <p:spPr>
            <a:xfrm>
              <a:off x="660400" y="3023618"/>
              <a:ext cx="933633" cy="933633"/>
            </a:xfrm>
            <a:prstGeom prst="ellipse">
              <a:avLst/>
            </a:prstGeom>
            <a:blipFill rotWithShape="1">
              <a:blip r:embed="rId5"/>
              <a:stretch>
                <a:fillRect l="-39164" r="-39164"/>
              </a:stretch>
            </a:blipFill>
            <a:ln w="57150">
              <a:solidFill>
                <a:schemeClr val="bg1"/>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p>
          </p:txBody>
        </p:sp>
        <p:sp>
          <p:nvSpPr>
            <p:cNvPr id="9" name="任意多边形 8"/>
            <p:cNvSpPr/>
            <p:nvPr>
              <p:custDataLst>
                <p:tags r:id="rId6"/>
              </p:custDataLst>
            </p:nvPr>
          </p:nvSpPr>
          <p:spPr bwMode="auto">
            <a:xfrm>
              <a:off x="4602604" y="4627770"/>
              <a:ext cx="278763" cy="230089"/>
            </a:xfrm>
            <a:custGeom>
              <a:avLst/>
              <a:gdLst>
                <a:gd name="T0" fmla="*/ 47 w 189"/>
                <a:gd name="T1" fmla="*/ 78 h 156"/>
                <a:gd name="T2" fmla="*/ 0 w 189"/>
                <a:gd name="T3" fmla="*/ 31 h 156"/>
                <a:gd name="T4" fmla="*/ 52 w 189"/>
                <a:gd name="T5" fmla="*/ 31 h 156"/>
                <a:gd name="T6" fmla="*/ 95 w 189"/>
                <a:gd name="T7" fmla="*/ 31 h 156"/>
                <a:gd name="T8" fmla="*/ 111 w 189"/>
                <a:gd name="T9" fmla="*/ 31 h 156"/>
                <a:gd name="T10" fmla="*/ 111 w 189"/>
                <a:gd name="T11" fmla="*/ 0 h 156"/>
                <a:gd name="T12" fmla="*/ 189 w 189"/>
                <a:gd name="T13" fmla="*/ 78 h 156"/>
                <a:gd name="T14" fmla="*/ 111 w 189"/>
                <a:gd name="T15" fmla="*/ 156 h 156"/>
                <a:gd name="T16" fmla="*/ 111 w 189"/>
                <a:gd name="T17" fmla="*/ 123 h 156"/>
                <a:gd name="T18" fmla="*/ 95 w 189"/>
                <a:gd name="T19" fmla="*/ 123 h 156"/>
                <a:gd name="T20" fmla="*/ 52 w 189"/>
                <a:gd name="T21" fmla="*/ 123 h 156"/>
                <a:gd name="T22" fmla="*/ 0 w 189"/>
                <a:gd name="T23" fmla="*/ 123 h 156"/>
                <a:gd name="T24" fmla="*/ 47 w 189"/>
                <a:gd name="T25"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56">
                  <a:moveTo>
                    <a:pt x="47" y="78"/>
                  </a:moveTo>
                  <a:lnTo>
                    <a:pt x="0" y="31"/>
                  </a:lnTo>
                  <a:lnTo>
                    <a:pt x="52" y="31"/>
                  </a:lnTo>
                  <a:lnTo>
                    <a:pt x="95" y="31"/>
                  </a:lnTo>
                  <a:lnTo>
                    <a:pt x="111" y="31"/>
                  </a:lnTo>
                  <a:lnTo>
                    <a:pt x="111" y="0"/>
                  </a:lnTo>
                  <a:lnTo>
                    <a:pt x="189" y="78"/>
                  </a:lnTo>
                  <a:lnTo>
                    <a:pt x="111" y="156"/>
                  </a:lnTo>
                  <a:lnTo>
                    <a:pt x="111" y="123"/>
                  </a:lnTo>
                  <a:lnTo>
                    <a:pt x="95" y="123"/>
                  </a:lnTo>
                  <a:lnTo>
                    <a:pt x="52" y="123"/>
                  </a:lnTo>
                  <a:lnTo>
                    <a:pt x="0" y="123"/>
                  </a:lnTo>
                  <a:lnTo>
                    <a:pt x="47" y="78"/>
                  </a:lnTo>
                  <a:close/>
                </a:path>
              </a:pathLst>
            </a:custGeom>
            <a:solidFill>
              <a:schemeClr val="bg1">
                <a:lumMod val="8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4" name="任意多边形 13"/>
            <p:cNvSpPr/>
            <p:nvPr>
              <p:custDataLst>
                <p:tags r:id="rId7"/>
              </p:custDataLst>
            </p:nvPr>
          </p:nvSpPr>
          <p:spPr bwMode="auto">
            <a:xfrm>
              <a:off x="7914262" y="1940383"/>
              <a:ext cx="278763" cy="230089"/>
            </a:xfrm>
            <a:custGeom>
              <a:avLst/>
              <a:gdLst>
                <a:gd name="T0" fmla="*/ 47 w 189"/>
                <a:gd name="T1" fmla="*/ 78 h 156"/>
                <a:gd name="T2" fmla="*/ 0 w 189"/>
                <a:gd name="T3" fmla="*/ 31 h 156"/>
                <a:gd name="T4" fmla="*/ 52 w 189"/>
                <a:gd name="T5" fmla="*/ 31 h 156"/>
                <a:gd name="T6" fmla="*/ 95 w 189"/>
                <a:gd name="T7" fmla="*/ 31 h 156"/>
                <a:gd name="T8" fmla="*/ 111 w 189"/>
                <a:gd name="T9" fmla="*/ 31 h 156"/>
                <a:gd name="T10" fmla="*/ 111 w 189"/>
                <a:gd name="T11" fmla="*/ 0 h 156"/>
                <a:gd name="T12" fmla="*/ 189 w 189"/>
                <a:gd name="T13" fmla="*/ 78 h 156"/>
                <a:gd name="T14" fmla="*/ 111 w 189"/>
                <a:gd name="T15" fmla="*/ 156 h 156"/>
                <a:gd name="T16" fmla="*/ 111 w 189"/>
                <a:gd name="T17" fmla="*/ 123 h 156"/>
                <a:gd name="T18" fmla="*/ 95 w 189"/>
                <a:gd name="T19" fmla="*/ 123 h 156"/>
                <a:gd name="T20" fmla="*/ 52 w 189"/>
                <a:gd name="T21" fmla="*/ 123 h 156"/>
                <a:gd name="T22" fmla="*/ 0 w 189"/>
                <a:gd name="T23" fmla="*/ 123 h 156"/>
                <a:gd name="T24" fmla="*/ 47 w 189"/>
                <a:gd name="T25"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56">
                  <a:moveTo>
                    <a:pt x="47" y="78"/>
                  </a:moveTo>
                  <a:lnTo>
                    <a:pt x="0" y="31"/>
                  </a:lnTo>
                  <a:lnTo>
                    <a:pt x="52" y="31"/>
                  </a:lnTo>
                  <a:lnTo>
                    <a:pt x="95" y="31"/>
                  </a:lnTo>
                  <a:lnTo>
                    <a:pt x="111" y="31"/>
                  </a:lnTo>
                  <a:lnTo>
                    <a:pt x="111" y="0"/>
                  </a:lnTo>
                  <a:lnTo>
                    <a:pt x="189" y="78"/>
                  </a:lnTo>
                  <a:lnTo>
                    <a:pt x="111" y="156"/>
                  </a:lnTo>
                  <a:lnTo>
                    <a:pt x="111" y="123"/>
                  </a:lnTo>
                  <a:lnTo>
                    <a:pt x="95" y="123"/>
                  </a:lnTo>
                  <a:lnTo>
                    <a:pt x="52" y="123"/>
                  </a:lnTo>
                  <a:lnTo>
                    <a:pt x="0" y="123"/>
                  </a:lnTo>
                  <a:lnTo>
                    <a:pt x="47" y="78"/>
                  </a:lnTo>
                  <a:close/>
                </a:path>
              </a:pathLst>
            </a:custGeom>
            <a:solidFill>
              <a:schemeClr val="bg1">
                <a:lumMod val="8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5" name="任意多边形 14"/>
            <p:cNvSpPr/>
            <p:nvPr>
              <p:custDataLst>
                <p:tags r:id="rId8"/>
              </p:custDataLst>
            </p:nvPr>
          </p:nvSpPr>
          <p:spPr bwMode="auto">
            <a:xfrm>
              <a:off x="7914263" y="4627770"/>
              <a:ext cx="278763" cy="230089"/>
            </a:xfrm>
            <a:custGeom>
              <a:avLst/>
              <a:gdLst>
                <a:gd name="T0" fmla="*/ 47 w 189"/>
                <a:gd name="T1" fmla="*/ 78 h 156"/>
                <a:gd name="T2" fmla="*/ 0 w 189"/>
                <a:gd name="T3" fmla="*/ 31 h 156"/>
                <a:gd name="T4" fmla="*/ 52 w 189"/>
                <a:gd name="T5" fmla="*/ 31 h 156"/>
                <a:gd name="T6" fmla="*/ 95 w 189"/>
                <a:gd name="T7" fmla="*/ 31 h 156"/>
                <a:gd name="T8" fmla="*/ 111 w 189"/>
                <a:gd name="T9" fmla="*/ 31 h 156"/>
                <a:gd name="T10" fmla="*/ 111 w 189"/>
                <a:gd name="T11" fmla="*/ 0 h 156"/>
                <a:gd name="T12" fmla="*/ 189 w 189"/>
                <a:gd name="T13" fmla="*/ 78 h 156"/>
                <a:gd name="T14" fmla="*/ 111 w 189"/>
                <a:gd name="T15" fmla="*/ 156 h 156"/>
                <a:gd name="T16" fmla="*/ 111 w 189"/>
                <a:gd name="T17" fmla="*/ 123 h 156"/>
                <a:gd name="T18" fmla="*/ 95 w 189"/>
                <a:gd name="T19" fmla="*/ 123 h 156"/>
                <a:gd name="T20" fmla="*/ 52 w 189"/>
                <a:gd name="T21" fmla="*/ 123 h 156"/>
                <a:gd name="T22" fmla="*/ 0 w 189"/>
                <a:gd name="T23" fmla="*/ 123 h 156"/>
                <a:gd name="T24" fmla="*/ 47 w 189"/>
                <a:gd name="T25"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56">
                  <a:moveTo>
                    <a:pt x="47" y="78"/>
                  </a:moveTo>
                  <a:lnTo>
                    <a:pt x="0" y="31"/>
                  </a:lnTo>
                  <a:lnTo>
                    <a:pt x="52" y="31"/>
                  </a:lnTo>
                  <a:lnTo>
                    <a:pt x="95" y="31"/>
                  </a:lnTo>
                  <a:lnTo>
                    <a:pt x="111" y="31"/>
                  </a:lnTo>
                  <a:lnTo>
                    <a:pt x="111" y="0"/>
                  </a:lnTo>
                  <a:lnTo>
                    <a:pt x="189" y="78"/>
                  </a:lnTo>
                  <a:lnTo>
                    <a:pt x="111" y="156"/>
                  </a:lnTo>
                  <a:lnTo>
                    <a:pt x="111" y="123"/>
                  </a:lnTo>
                  <a:lnTo>
                    <a:pt x="95" y="123"/>
                  </a:lnTo>
                  <a:lnTo>
                    <a:pt x="52" y="123"/>
                  </a:lnTo>
                  <a:lnTo>
                    <a:pt x="0" y="123"/>
                  </a:lnTo>
                  <a:lnTo>
                    <a:pt x="47" y="78"/>
                  </a:lnTo>
                  <a:close/>
                </a:path>
              </a:pathLst>
            </a:custGeom>
            <a:solidFill>
              <a:schemeClr val="bg1">
                <a:lumMod val="8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nvGrpSpPr>
            <p:cNvPr id="10" name="组合 9"/>
            <p:cNvGrpSpPr/>
            <p:nvPr/>
          </p:nvGrpSpPr>
          <p:grpSpPr>
            <a:xfrm>
              <a:off x="2046693" y="1727601"/>
              <a:ext cx="2844986" cy="569595"/>
              <a:chOff x="2152496" y="1734825"/>
              <a:chExt cx="3062118" cy="613067"/>
            </a:xfrm>
          </p:grpSpPr>
          <p:sp>
            <p:nvSpPr>
              <p:cNvPr id="50" name="Bullet1"/>
              <p:cNvSpPr/>
              <p:nvPr>
                <p:custDataLst>
                  <p:tags r:id="rId9"/>
                </p:custDataLst>
              </p:nvPr>
            </p:nvSpPr>
            <p:spPr>
              <a:xfrm>
                <a:off x="2834673" y="1734825"/>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1.将繁体转为简体</a:t>
                </a:r>
                <a:endParaRPr lang="en-US" altLang="zh-CN" b="1">
                  <a:solidFill>
                    <a:schemeClr val="tx1"/>
                  </a:solidFill>
                </a:endParaRPr>
              </a:p>
            </p:txBody>
          </p:sp>
          <p:grpSp>
            <p:nvGrpSpPr>
              <p:cNvPr id="47" name="组合 46"/>
              <p:cNvGrpSpPr/>
              <p:nvPr/>
            </p:nvGrpSpPr>
            <p:grpSpPr>
              <a:xfrm>
                <a:off x="2152496" y="1827452"/>
                <a:ext cx="520442" cy="520440"/>
                <a:chOff x="1711594" y="2493391"/>
                <a:chExt cx="506338" cy="506336"/>
              </a:xfrm>
            </p:grpSpPr>
            <p:sp>
              <p:nvSpPr>
                <p:cNvPr id="48" name="椭圆 47"/>
                <p:cNvSpPr/>
                <p:nvPr>
                  <p:custDataLst>
                    <p:tags r:id="rId10"/>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9" name="Icon1"/>
                <p:cNvSpPr/>
                <p:nvPr>
                  <p:custDataLst>
                    <p:tags r:id="rId11"/>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nvGrpSpPr>
            <p:cNvPr id="11" name="组合 10"/>
            <p:cNvGrpSpPr/>
            <p:nvPr/>
          </p:nvGrpSpPr>
          <p:grpSpPr>
            <a:xfrm>
              <a:off x="5358353" y="1727601"/>
              <a:ext cx="2945316" cy="569595"/>
              <a:chOff x="2152496" y="1734825"/>
              <a:chExt cx="3170105" cy="613067"/>
            </a:xfrm>
          </p:grpSpPr>
          <p:sp>
            <p:nvSpPr>
              <p:cNvPr id="32" name="Bullet2"/>
              <p:cNvSpPr/>
              <p:nvPr>
                <p:custDataLst>
                  <p:tags r:id="rId12"/>
                </p:custDataLst>
              </p:nvPr>
            </p:nvSpPr>
            <p:spPr>
              <a:xfrm>
                <a:off x="2942660" y="1734825"/>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2.判断是否包含广告，并剔除广告内容</a:t>
                </a:r>
                <a:endParaRPr lang="en-US" altLang="zh-CN" b="1">
                  <a:solidFill>
                    <a:schemeClr val="tx1"/>
                  </a:solidFill>
                </a:endParaRPr>
              </a:p>
            </p:txBody>
          </p:sp>
          <p:grpSp>
            <p:nvGrpSpPr>
              <p:cNvPr id="29" name="组合 28"/>
              <p:cNvGrpSpPr/>
              <p:nvPr/>
            </p:nvGrpSpPr>
            <p:grpSpPr>
              <a:xfrm>
                <a:off x="2152496" y="1827452"/>
                <a:ext cx="520442" cy="520440"/>
                <a:chOff x="1711594" y="2493391"/>
                <a:chExt cx="506338" cy="506336"/>
              </a:xfrm>
            </p:grpSpPr>
            <p:sp>
              <p:nvSpPr>
                <p:cNvPr id="30" name="椭圆 29"/>
                <p:cNvSpPr/>
                <p:nvPr>
                  <p:custDataLst>
                    <p:tags r:id="rId13"/>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Icon2"/>
                <p:cNvSpPr/>
                <p:nvPr>
                  <p:custDataLst>
                    <p:tags r:id="rId14"/>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nvGrpSpPr>
            <p:cNvPr id="13" name="组合 12"/>
            <p:cNvGrpSpPr/>
            <p:nvPr/>
          </p:nvGrpSpPr>
          <p:grpSpPr>
            <a:xfrm>
              <a:off x="8670015" y="1727601"/>
              <a:ext cx="2850701" cy="569595"/>
              <a:chOff x="2152496" y="1734825"/>
              <a:chExt cx="3068269" cy="613067"/>
            </a:xfrm>
          </p:grpSpPr>
          <p:sp>
            <p:nvSpPr>
              <p:cNvPr id="20" name="Bullet3"/>
              <p:cNvSpPr/>
              <p:nvPr>
                <p:custDataLst>
                  <p:tags r:id="rId15"/>
                </p:custDataLst>
              </p:nvPr>
            </p:nvSpPr>
            <p:spPr>
              <a:xfrm>
                <a:off x="2840824" y="1734825"/>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3.去除乱码</a:t>
                </a:r>
                <a:endParaRPr lang="en-US" altLang="zh-CN" b="1">
                  <a:solidFill>
                    <a:schemeClr val="tx1"/>
                  </a:solidFill>
                </a:endParaRPr>
              </a:p>
            </p:txBody>
          </p:sp>
          <p:grpSp>
            <p:nvGrpSpPr>
              <p:cNvPr id="17" name="组合 16"/>
              <p:cNvGrpSpPr/>
              <p:nvPr/>
            </p:nvGrpSpPr>
            <p:grpSpPr>
              <a:xfrm>
                <a:off x="2152496" y="1827452"/>
                <a:ext cx="520442" cy="520440"/>
                <a:chOff x="1711594" y="2493391"/>
                <a:chExt cx="506338" cy="506336"/>
              </a:xfrm>
            </p:grpSpPr>
            <p:sp>
              <p:nvSpPr>
                <p:cNvPr id="18" name="椭圆 17"/>
                <p:cNvSpPr/>
                <p:nvPr>
                  <p:custDataLst>
                    <p:tags r:id="rId16"/>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9" name="Icon3"/>
                <p:cNvSpPr/>
                <p:nvPr>
                  <p:custDataLst>
                    <p:tags r:id="rId17"/>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nvGrpSpPr>
            <p:cNvPr id="12" name="组合 11"/>
            <p:cNvGrpSpPr/>
            <p:nvPr/>
          </p:nvGrpSpPr>
          <p:grpSpPr>
            <a:xfrm>
              <a:off x="2046693" y="4426418"/>
              <a:ext cx="2833009" cy="558165"/>
              <a:chOff x="2152496" y="4639617"/>
              <a:chExt cx="3049226" cy="600764"/>
            </a:xfrm>
          </p:grpSpPr>
          <p:sp>
            <p:nvSpPr>
              <p:cNvPr id="44" name="Bullet4"/>
              <p:cNvSpPr/>
              <p:nvPr>
                <p:custDataLst>
                  <p:tags r:id="rId18"/>
                </p:custDataLst>
              </p:nvPr>
            </p:nvSpPr>
            <p:spPr>
              <a:xfrm>
                <a:off x="2821781" y="4639617"/>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4.读取停用词</a:t>
                </a:r>
                <a:endParaRPr lang="en-US" altLang="zh-CN" b="1">
                  <a:solidFill>
                    <a:schemeClr val="tx1"/>
                  </a:solidFill>
                </a:endParaRPr>
              </a:p>
            </p:txBody>
          </p:sp>
          <p:grpSp>
            <p:nvGrpSpPr>
              <p:cNvPr id="41" name="组合 40"/>
              <p:cNvGrpSpPr/>
              <p:nvPr/>
            </p:nvGrpSpPr>
            <p:grpSpPr>
              <a:xfrm>
                <a:off x="2152496" y="4719941"/>
                <a:ext cx="520442" cy="520440"/>
                <a:chOff x="1711594" y="2493391"/>
                <a:chExt cx="506338" cy="506336"/>
              </a:xfrm>
            </p:grpSpPr>
            <p:sp>
              <p:nvSpPr>
                <p:cNvPr id="42" name="椭圆 41"/>
                <p:cNvSpPr/>
                <p:nvPr>
                  <p:custDataLst>
                    <p:tags r:id="rId19"/>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3" name="Icon4"/>
                <p:cNvSpPr/>
                <p:nvPr>
                  <p:custDataLst>
                    <p:tags r:id="rId20"/>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nvGrpSpPr>
            <p:cNvPr id="16" name="组合 15"/>
            <p:cNvGrpSpPr/>
            <p:nvPr/>
          </p:nvGrpSpPr>
          <p:grpSpPr>
            <a:xfrm>
              <a:off x="5358354" y="4425782"/>
              <a:ext cx="2841899" cy="558800"/>
              <a:chOff x="2152496" y="4638933"/>
              <a:chExt cx="3058795" cy="601448"/>
            </a:xfrm>
          </p:grpSpPr>
          <p:sp>
            <p:nvSpPr>
              <p:cNvPr id="38" name="Bullet5"/>
              <p:cNvSpPr/>
              <p:nvPr>
                <p:custDataLst>
                  <p:tags r:id="rId21"/>
                </p:custDataLst>
              </p:nvPr>
            </p:nvSpPr>
            <p:spPr>
              <a:xfrm>
                <a:off x="2831350" y="4638933"/>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5.分词</a:t>
                </a:r>
                <a:r>
                  <a:rPr lang="zh-CN" altLang="en-US" b="1">
                    <a:solidFill>
                      <a:schemeClr val="tx1"/>
                    </a:solidFill>
                  </a:rPr>
                  <a:t>（</a:t>
                </a:r>
                <a:r>
                  <a:rPr lang="en-US" altLang="zh-CN" b="1">
                    <a:solidFill>
                      <a:schemeClr val="tx1"/>
                    </a:solidFill>
                  </a:rPr>
                  <a:t>jieba</a:t>
                </a:r>
                <a:r>
                  <a:rPr lang="zh-CN" altLang="en-US" b="1">
                    <a:solidFill>
                      <a:schemeClr val="tx1"/>
                    </a:solidFill>
                  </a:rPr>
                  <a:t>）</a:t>
                </a:r>
                <a:endParaRPr lang="zh-CN" altLang="en-US" b="1">
                  <a:solidFill>
                    <a:schemeClr val="tx1"/>
                  </a:solidFill>
                </a:endParaRPr>
              </a:p>
            </p:txBody>
          </p:sp>
          <p:grpSp>
            <p:nvGrpSpPr>
              <p:cNvPr id="35" name="组合 34"/>
              <p:cNvGrpSpPr/>
              <p:nvPr/>
            </p:nvGrpSpPr>
            <p:grpSpPr>
              <a:xfrm>
                <a:off x="2152496" y="4719941"/>
                <a:ext cx="520442" cy="520440"/>
                <a:chOff x="1711594" y="2493391"/>
                <a:chExt cx="506338" cy="506336"/>
              </a:xfrm>
            </p:grpSpPr>
            <p:sp>
              <p:nvSpPr>
                <p:cNvPr id="36" name="椭圆 35"/>
                <p:cNvSpPr/>
                <p:nvPr>
                  <p:custDataLst>
                    <p:tags r:id="rId22"/>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7" name="Icon5"/>
                <p:cNvSpPr/>
                <p:nvPr>
                  <p:custDataLst>
                    <p:tags r:id="rId23"/>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nvGrpSpPr>
            <p:cNvPr id="21" name="组合 20"/>
            <p:cNvGrpSpPr/>
            <p:nvPr/>
          </p:nvGrpSpPr>
          <p:grpSpPr>
            <a:xfrm>
              <a:off x="8670016" y="4426417"/>
              <a:ext cx="2850789" cy="558166"/>
              <a:chOff x="2152496" y="4639616"/>
              <a:chExt cx="3068363" cy="600765"/>
            </a:xfrm>
          </p:grpSpPr>
          <p:sp>
            <p:nvSpPr>
              <p:cNvPr id="26" name="Bullet6"/>
              <p:cNvSpPr/>
              <p:nvPr>
                <p:custDataLst>
                  <p:tags r:id="rId24"/>
                </p:custDataLst>
              </p:nvPr>
            </p:nvSpPr>
            <p:spPr>
              <a:xfrm>
                <a:off x="2840918" y="4639616"/>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6.拼合输出</a:t>
                </a:r>
                <a:endParaRPr lang="en-US" altLang="zh-CN" b="1">
                  <a:solidFill>
                    <a:schemeClr val="tx1"/>
                  </a:solidFill>
                </a:endParaRPr>
              </a:p>
            </p:txBody>
          </p:sp>
          <p:grpSp>
            <p:nvGrpSpPr>
              <p:cNvPr id="23" name="组合 22"/>
              <p:cNvGrpSpPr/>
              <p:nvPr/>
            </p:nvGrpSpPr>
            <p:grpSpPr>
              <a:xfrm>
                <a:off x="2152496" y="4719941"/>
                <a:ext cx="520442" cy="520440"/>
                <a:chOff x="1711594" y="2493391"/>
                <a:chExt cx="506338" cy="506336"/>
              </a:xfrm>
            </p:grpSpPr>
            <p:sp>
              <p:nvSpPr>
                <p:cNvPr id="24" name="椭圆 23"/>
                <p:cNvSpPr/>
                <p:nvPr>
                  <p:custDataLst>
                    <p:tags r:id="rId25"/>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5" name="Icon6"/>
                <p:cNvSpPr/>
                <p:nvPr>
                  <p:custDataLst>
                    <p:tags r:id="rId26"/>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sp>
        <p:nvSpPr>
          <p:cNvPr id="33" name="文本框 32"/>
          <p:cNvSpPr txBox="1"/>
          <p:nvPr/>
        </p:nvSpPr>
        <p:spPr>
          <a:xfrm>
            <a:off x="2359660" y="2813685"/>
            <a:ext cx="7768590" cy="1753235"/>
          </a:xfrm>
          <a:prstGeom prst="rect">
            <a:avLst/>
          </a:prstGeom>
          <a:noFill/>
        </p:spPr>
        <p:txBody>
          <a:bodyPr wrap="square" rtlCol="0">
            <a:spAutoFit/>
          </a:bodyPr>
          <a:p>
            <a:r>
              <a:rPr lang="zh-CN" altLang="en-US"/>
              <a:t>将数据集进行了预处理，输出格式如下：</a:t>
            </a:r>
            <a:endParaRPr lang="zh-CN" altLang="en-US"/>
          </a:p>
          <a:p>
            <a:r>
              <a:rPr lang="zh-CN" altLang="en-US"/>
              <a:t>[</a:t>
            </a:r>
            <a:endParaRPr lang="zh-CN" altLang="en-US"/>
          </a:p>
          <a:p>
            <a:r>
              <a:rPr lang="zh-CN" altLang="en-US"/>
              <a:t>  [url1, content1原文, [content1分词],[comment1],...,[comment_n]],</a:t>
            </a:r>
            <a:endParaRPr lang="zh-CN" altLang="en-US"/>
          </a:p>
          <a:p>
            <a:r>
              <a:rPr lang="zh-CN" altLang="en-US"/>
              <a:t>  [url2, content2原文, [content2分词],[comment1],...,[comment_m]],</a:t>
            </a:r>
            <a:endParaRPr lang="zh-CN" altLang="en-US"/>
          </a:p>
          <a:p>
            <a:r>
              <a:rPr lang="zh-CN" altLang="en-US"/>
              <a:t>  ...</a:t>
            </a:r>
            <a:endParaRPr lang="zh-CN" altLang="en-US"/>
          </a:p>
          <a:p>
            <a:r>
              <a:rPr lang="zh-CN" altLang="en-US"/>
              <a:t>]</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思考：顺序可不可以自由变动</a:t>
            </a:r>
            <a:endParaRPr lang="zh-CN" altLang="en-US" dirty="0">
              <a:latin typeface="+mn-lt"/>
              <a:ea typeface="+mn-ea"/>
              <a:cs typeface="+mn-ea"/>
              <a:sym typeface="+mn-lt"/>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fld>
            <a:endParaRPr lang="zh-CN" altLang="en-US">
              <a:cs typeface="+mn-ea"/>
              <a:sym typeface="+mn-lt"/>
            </a:endParaRPr>
          </a:p>
        </p:txBody>
      </p:sp>
      <p:grpSp>
        <p:nvGrpSpPr>
          <p:cNvPr id="53" name="组合 52"/>
          <p:cNvGrpSpPr/>
          <p:nvPr/>
        </p:nvGrpSpPr>
        <p:grpSpPr>
          <a:xfrm>
            <a:off x="237490" y="1358265"/>
            <a:ext cx="7955915" cy="2635250"/>
            <a:chOff x="660400" y="1727601"/>
            <a:chExt cx="10860405" cy="3256982"/>
          </a:xfrm>
        </p:grpSpPr>
        <p:sp>
          <p:nvSpPr>
            <p:cNvPr id="3" name="任意多边形 2"/>
            <p:cNvSpPr/>
            <p:nvPr>
              <p:custDataLst>
                <p:tags r:id="rId1"/>
              </p:custDataLst>
            </p:nvPr>
          </p:nvSpPr>
          <p:spPr bwMode="auto">
            <a:xfrm>
              <a:off x="4602603" y="1940383"/>
              <a:ext cx="278763" cy="230089"/>
            </a:xfrm>
            <a:custGeom>
              <a:avLst/>
              <a:gdLst>
                <a:gd name="T0" fmla="*/ 47 w 189"/>
                <a:gd name="T1" fmla="*/ 78 h 156"/>
                <a:gd name="T2" fmla="*/ 0 w 189"/>
                <a:gd name="T3" fmla="*/ 31 h 156"/>
                <a:gd name="T4" fmla="*/ 52 w 189"/>
                <a:gd name="T5" fmla="*/ 31 h 156"/>
                <a:gd name="T6" fmla="*/ 95 w 189"/>
                <a:gd name="T7" fmla="*/ 31 h 156"/>
                <a:gd name="T8" fmla="*/ 111 w 189"/>
                <a:gd name="T9" fmla="*/ 31 h 156"/>
                <a:gd name="T10" fmla="*/ 111 w 189"/>
                <a:gd name="T11" fmla="*/ 0 h 156"/>
                <a:gd name="T12" fmla="*/ 189 w 189"/>
                <a:gd name="T13" fmla="*/ 78 h 156"/>
                <a:gd name="T14" fmla="*/ 111 w 189"/>
                <a:gd name="T15" fmla="*/ 156 h 156"/>
                <a:gd name="T16" fmla="*/ 111 w 189"/>
                <a:gd name="T17" fmla="*/ 123 h 156"/>
                <a:gd name="T18" fmla="*/ 95 w 189"/>
                <a:gd name="T19" fmla="*/ 123 h 156"/>
                <a:gd name="T20" fmla="*/ 52 w 189"/>
                <a:gd name="T21" fmla="*/ 123 h 156"/>
                <a:gd name="T22" fmla="*/ 0 w 189"/>
                <a:gd name="T23" fmla="*/ 123 h 156"/>
                <a:gd name="T24" fmla="*/ 47 w 189"/>
                <a:gd name="T25"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56">
                  <a:moveTo>
                    <a:pt x="47" y="78"/>
                  </a:moveTo>
                  <a:lnTo>
                    <a:pt x="0" y="31"/>
                  </a:lnTo>
                  <a:lnTo>
                    <a:pt x="52" y="31"/>
                  </a:lnTo>
                  <a:lnTo>
                    <a:pt x="95" y="31"/>
                  </a:lnTo>
                  <a:lnTo>
                    <a:pt x="111" y="31"/>
                  </a:lnTo>
                  <a:lnTo>
                    <a:pt x="111" y="0"/>
                  </a:lnTo>
                  <a:lnTo>
                    <a:pt x="189" y="78"/>
                  </a:lnTo>
                  <a:lnTo>
                    <a:pt x="111" y="156"/>
                  </a:lnTo>
                  <a:lnTo>
                    <a:pt x="111" y="123"/>
                  </a:lnTo>
                  <a:lnTo>
                    <a:pt x="95" y="123"/>
                  </a:lnTo>
                  <a:lnTo>
                    <a:pt x="52" y="123"/>
                  </a:lnTo>
                  <a:lnTo>
                    <a:pt x="0" y="123"/>
                  </a:lnTo>
                  <a:lnTo>
                    <a:pt x="47" y="78"/>
                  </a:lnTo>
                  <a:close/>
                </a:path>
              </a:pathLst>
            </a:custGeom>
            <a:solidFill>
              <a:schemeClr val="bg1">
                <a:lumMod val="8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6" name="任意多边形 5"/>
            <p:cNvSpPr/>
            <p:nvPr>
              <p:custDataLst>
                <p:tags r:id="rId2"/>
              </p:custDataLst>
            </p:nvPr>
          </p:nvSpPr>
          <p:spPr bwMode="auto">
            <a:xfrm>
              <a:off x="1067480" y="3904547"/>
              <a:ext cx="823012" cy="980831"/>
            </a:xfrm>
            <a:custGeom>
              <a:avLst/>
              <a:gdLst>
                <a:gd name="T0" fmla="*/ 24 w 223"/>
                <a:gd name="T1" fmla="*/ 24 h 288"/>
                <a:gd name="T2" fmla="*/ 38 w 223"/>
                <a:gd name="T3" fmla="*/ 0 h 288"/>
                <a:gd name="T4" fmla="*/ 44 w 223"/>
                <a:gd name="T5" fmla="*/ 21 h 288"/>
                <a:gd name="T6" fmla="*/ 116 w 223"/>
                <a:gd name="T7" fmla="*/ 157 h 288"/>
                <a:gd name="T8" fmla="*/ 168 w 223"/>
                <a:gd name="T9" fmla="*/ 214 h 288"/>
                <a:gd name="T10" fmla="*/ 183 w 223"/>
                <a:gd name="T11" fmla="*/ 226 h 288"/>
                <a:gd name="T12" fmla="*/ 198 w 223"/>
                <a:gd name="T13" fmla="*/ 238 h 288"/>
                <a:gd name="T14" fmla="*/ 202 w 223"/>
                <a:gd name="T15" fmla="*/ 241 h 288"/>
                <a:gd name="T16" fmla="*/ 203 w 223"/>
                <a:gd name="T17" fmla="*/ 242 h 288"/>
                <a:gd name="T18" fmla="*/ 204 w 223"/>
                <a:gd name="T19" fmla="*/ 243 h 288"/>
                <a:gd name="T20" fmla="*/ 207 w 223"/>
                <a:gd name="T21" fmla="*/ 245 h 288"/>
                <a:gd name="T22" fmla="*/ 215 w 223"/>
                <a:gd name="T23" fmla="*/ 234 h 288"/>
                <a:gd name="T24" fmla="*/ 223 w 223"/>
                <a:gd name="T25" fmla="*/ 279 h 288"/>
                <a:gd name="T26" fmla="*/ 176 w 223"/>
                <a:gd name="T27" fmla="*/ 288 h 288"/>
                <a:gd name="T28" fmla="*/ 184 w 223"/>
                <a:gd name="T29" fmla="*/ 277 h 288"/>
                <a:gd name="T30" fmla="*/ 181 w 223"/>
                <a:gd name="T31" fmla="*/ 275 h 288"/>
                <a:gd name="T32" fmla="*/ 180 w 223"/>
                <a:gd name="T33" fmla="*/ 274 h 288"/>
                <a:gd name="T34" fmla="*/ 178 w 223"/>
                <a:gd name="T35" fmla="*/ 273 h 288"/>
                <a:gd name="T36" fmla="*/ 174 w 223"/>
                <a:gd name="T37" fmla="*/ 270 h 288"/>
                <a:gd name="T38" fmla="*/ 158 w 223"/>
                <a:gd name="T39" fmla="*/ 257 h 288"/>
                <a:gd name="T40" fmla="*/ 142 w 223"/>
                <a:gd name="T41" fmla="*/ 243 h 288"/>
                <a:gd name="T42" fmla="*/ 85 w 223"/>
                <a:gd name="T43" fmla="*/ 181 h 288"/>
                <a:gd name="T44" fmla="*/ 7 w 223"/>
                <a:gd name="T45" fmla="*/ 33 h 288"/>
                <a:gd name="T46" fmla="*/ 0 w 223"/>
                <a:gd name="T47" fmla="*/ 10 h 288"/>
                <a:gd name="T48" fmla="*/ 24 w 223"/>
                <a:gd name="T49" fmla="*/ 2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288">
                  <a:moveTo>
                    <a:pt x="24" y="24"/>
                  </a:moveTo>
                  <a:cubicBezTo>
                    <a:pt x="29" y="16"/>
                    <a:pt x="33" y="8"/>
                    <a:pt x="38" y="0"/>
                  </a:cubicBezTo>
                  <a:cubicBezTo>
                    <a:pt x="44" y="21"/>
                    <a:pt x="44" y="21"/>
                    <a:pt x="44" y="21"/>
                  </a:cubicBezTo>
                  <a:cubicBezTo>
                    <a:pt x="60" y="70"/>
                    <a:pt x="84" y="116"/>
                    <a:pt x="116" y="157"/>
                  </a:cubicBezTo>
                  <a:cubicBezTo>
                    <a:pt x="131" y="177"/>
                    <a:pt x="149" y="196"/>
                    <a:pt x="168" y="214"/>
                  </a:cubicBezTo>
                  <a:cubicBezTo>
                    <a:pt x="183" y="226"/>
                    <a:pt x="183" y="226"/>
                    <a:pt x="183" y="226"/>
                  </a:cubicBezTo>
                  <a:cubicBezTo>
                    <a:pt x="198" y="238"/>
                    <a:pt x="198" y="238"/>
                    <a:pt x="198" y="238"/>
                  </a:cubicBezTo>
                  <a:cubicBezTo>
                    <a:pt x="199" y="239"/>
                    <a:pt x="200" y="240"/>
                    <a:pt x="202" y="241"/>
                  </a:cubicBezTo>
                  <a:cubicBezTo>
                    <a:pt x="203" y="242"/>
                    <a:pt x="203" y="242"/>
                    <a:pt x="203" y="242"/>
                  </a:cubicBezTo>
                  <a:cubicBezTo>
                    <a:pt x="204" y="243"/>
                    <a:pt x="204" y="243"/>
                    <a:pt x="204" y="243"/>
                  </a:cubicBezTo>
                  <a:cubicBezTo>
                    <a:pt x="207" y="245"/>
                    <a:pt x="207" y="245"/>
                    <a:pt x="207" y="245"/>
                  </a:cubicBezTo>
                  <a:cubicBezTo>
                    <a:pt x="215" y="234"/>
                    <a:pt x="215" y="234"/>
                    <a:pt x="215" y="234"/>
                  </a:cubicBezTo>
                  <a:cubicBezTo>
                    <a:pt x="217" y="249"/>
                    <a:pt x="220" y="264"/>
                    <a:pt x="223" y="279"/>
                  </a:cubicBezTo>
                  <a:cubicBezTo>
                    <a:pt x="208" y="283"/>
                    <a:pt x="192" y="286"/>
                    <a:pt x="176" y="288"/>
                  </a:cubicBezTo>
                  <a:cubicBezTo>
                    <a:pt x="184" y="277"/>
                    <a:pt x="184" y="277"/>
                    <a:pt x="184" y="277"/>
                  </a:cubicBezTo>
                  <a:cubicBezTo>
                    <a:pt x="181" y="275"/>
                    <a:pt x="181" y="275"/>
                    <a:pt x="181" y="275"/>
                  </a:cubicBezTo>
                  <a:cubicBezTo>
                    <a:pt x="180" y="274"/>
                    <a:pt x="180" y="274"/>
                    <a:pt x="180" y="274"/>
                  </a:cubicBezTo>
                  <a:cubicBezTo>
                    <a:pt x="178" y="273"/>
                    <a:pt x="178" y="273"/>
                    <a:pt x="178" y="273"/>
                  </a:cubicBezTo>
                  <a:cubicBezTo>
                    <a:pt x="177" y="272"/>
                    <a:pt x="176" y="271"/>
                    <a:pt x="174" y="270"/>
                  </a:cubicBezTo>
                  <a:cubicBezTo>
                    <a:pt x="158" y="257"/>
                    <a:pt x="158" y="257"/>
                    <a:pt x="158" y="257"/>
                  </a:cubicBezTo>
                  <a:cubicBezTo>
                    <a:pt x="142" y="243"/>
                    <a:pt x="142" y="243"/>
                    <a:pt x="142" y="243"/>
                  </a:cubicBezTo>
                  <a:cubicBezTo>
                    <a:pt x="121" y="224"/>
                    <a:pt x="102" y="203"/>
                    <a:pt x="85" y="181"/>
                  </a:cubicBezTo>
                  <a:cubicBezTo>
                    <a:pt x="50" y="137"/>
                    <a:pt x="24" y="86"/>
                    <a:pt x="7" y="33"/>
                  </a:cubicBezTo>
                  <a:cubicBezTo>
                    <a:pt x="0" y="10"/>
                    <a:pt x="0" y="10"/>
                    <a:pt x="0" y="10"/>
                  </a:cubicBezTo>
                  <a:cubicBezTo>
                    <a:pt x="8" y="15"/>
                    <a:pt x="16" y="20"/>
                    <a:pt x="24" y="24"/>
                  </a:cubicBezTo>
                  <a:close/>
                </a:path>
              </a:pathLst>
            </a:custGeom>
            <a:solidFill>
              <a:schemeClr val="bg1">
                <a:lumMod val="9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7" name="任意多边形 6"/>
            <p:cNvSpPr/>
            <p:nvPr>
              <p:custDataLst>
                <p:tags r:id="rId3"/>
              </p:custDataLst>
            </p:nvPr>
          </p:nvSpPr>
          <p:spPr bwMode="auto">
            <a:xfrm>
              <a:off x="1067481" y="2095493"/>
              <a:ext cx="823012" cy="980831"/>
            </a:xfrm>
            <a:custGeom>
              <a:avLst/>
              <a:gdLst>
                <a:gd name="T0" fmla="*/ 25 w 236"/>
                <a:gd name="T1" fmla="*/ 256 h 281"/>
                <a:gd name="T2" fmla="*/ 0 w 236"/>
                <a:gd name="T3" fmla="*/ 269 h 281"/>
                <a:gd name="T4" fmla="*/ 7 w 236"/>
                <a:gd name="T5" fmla="*/ 247 h 281"/>
                <a:gd name="T6" fmla="*/ 93 w 236"/>
                <a:gd name="T7" fmla="*/ 102 h 281"/>
                <a:gd name="T8" fmla="*/ 153 w 236"/>
                <a:gd name="T9" fmla="*/ 43 h 281"/>
                <a:gd name="T10" fmla="*/ 169 w 236"/>
                <a:gd name="T11" fmla="*/ 30 h 281"/>
                <a:gd name="T12" fmla="*/ 186 w 236"/>
                <a:gd name="T13" fmla="*/ 18 h 281"/>
                <a:gd name="T14" fmla="*/ 197 w 236"/>
                <a:gd name="T15" fmla="*/ 11 h 281"/>
                <a:gd name="T16" fmla="*/ 189 w 236"/>
                <a:gd name="T17" fmla="*/ 0 h 281"/>
                <a:gd name="T18" fmla="*/ 236 w 236"/>
                <a:gd name="T19" fmla="*/ 11 h 281"/>
                <a:gd name="T20" fmla="*/ 225 w 236"/>
                <a:gd name="T21" fmla="*/ 55 h 281"/>
                <a:gd name="T22" fmla="*/ 218 w 236"/>
                <a:gd name="T23" fmla="*/ 44 h 281"/>
                <a:gd name="T24" fmla="*/ 208 w 236"/>
                <a:gd name="T25" fmla="*/ 50 h 281"/>
                <a:gd name="T26" fmla="*/ 193 w 236"/>
                <a:gd name="T27" fmla="*/ 62 h 281"/>
                <a:gd name="T28" fmla="*/ 177 w 236"/>
                <a:gd name="T29" fmla="*/ 74 h 281"/>
                <a:gd name="T30" fmla="*/ 122 w 236"/>
                <a:gd name="T31" fmla="*/ 128 h 281"/>
                <a:gd name="T32" fmla="*/ 44 w 236"/>
                <a:gd name="T33" fmla="*/ 261 h 281"/>
                <a:gd name="T34" fmla="*/ 37 w 236"/>
                <a:gd name="T35" fmla="*/ 281 h 281"/>
                <a:gd name="T36" fmla="*/ 25 w 236"/>
                <a:gd name="T37" fmla="*/ 25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6" h="281">
                  <a:moveTo>
                    <a:pt x="25" y="256"/>
                  </a:moveTo>
                  <a:cubicBezTo>
                    <a:pt x="17" y="260"/>
                    <a:pt x="8" y="264"/>
                    <a:pt x="0" y="269"/>
                  </a:cubicBezTo>
                  <a:cubicBezTo>
                    <a:pt x="7" y="247"/>
                    <a:pt x="7" y="247"/>
                    <a:pt x="7" y="247"/>
                  </a:cubicBezTo>
                  <a:cubicBezTo>
                    <a:pt x="27" y="194"/>
                    <a:pt x="56" y="145"/>
                    <a:pt x="93" y="102"/>
                  </a:cubicBezTo>
                  <a:cubicBezTo>
                    <a:pt x="111" y="81"/>
                    <a:pt x="131" y="61"/>
                    <a:pt x="153" y="43"/>
                  </a:cubicBezTo>
                  <a:cubicBezTo>
                    <a:pt x="158" y="39"/>
                    <a:pt x="164" y="35"/>
                    <a:pt x="169" y="30"/>
                  </a:cubicBezTo>
                  <a:cubicBezTo>
                    <a:pt x="186" y="18"/>
                    <a:pt x="186" y="18"/>
                    <a:pt x="186" y="18"/>
                  </a:cubicBezTo>
                  <a:cubicBezTo>
                    <a:pt x="197" y="11"/>
                    <a:pt x="197" y="11"/>
                    <a:pt x="197" y="11"/>
                  </a:cubicBezTo>
                  <a:cubicBezTo>
                    <a:pt x="189" y="0"/>
                    <a:pt x="189" y="0"/>
                    <a:pt x="189" y="0"/>
                  </a:cubicBezTo>
                  <a:cubicBezTo>
                    <a:pt x="205" y="3"/>
                    <a:pt x="221" y="7"/>
                    <a:pt x="236" y="11"/>
                  </a:cubicBezTo>
                  <a:cubicBezTo>
                    <a:pt x="231" y="26"/>
                    <a:pt x="228" y="40"/>
                    <a:pt x="225" y="55"/>
                  </a:cubicBezTo>
                  <a:cubicBezTo>
                    <a:pt x="218" y="44"/>
                    <a:pt x="218" y="44"/>
                    <a:pt x="218" y="44"/>
                  </a:cubicBezTo>
                  <a:cubicBezTo>
                    <a:pt x="208" y="50"/>
                    <a:pt x="208" y="50"/>
                    <a:pt x="208" y="50"/>
                  </a:cubicBezTo>
                  <a:cubicBezTo>
                    <a:pt x="193" y="62"/>
                    <a:pt x="193" y="62"/>
                    <a:pt x="193" y="62"/>
                  </a:cubicBezTo>
                  <a:cubicBezTo>
                    <a:pt x="187" y="66"/>
                    <a:pt x="182" y="70"/>
                    <a:pt x="177" y="74"/>
                  </a:cubicBezTo>
                  <a:cubicBezTo>
                    <a:pt x="158" y="90"/>
                    <a:pt x="139" y="108"/>
                    <a:pt x="122" y="128"/>
                  </a:cubicBezTo>
                  <a:cubicBezTo>
                    <a:pt x="89" y="167"/>
                    <a:pt x="62" y="212"/>
                    <a:pt x="44" y="261"/>
                  </a:cubicBezTo>
                  <a:cubicBezTo>
                    <a:pt x="37" y="281"/>
                    <a:pt x="37" y="281"/>
                    <a:pt x="37" y="281"/>
                  </a:cubicBezTo>
                  <a:cubicBezTo>
                    <a:pt x="33" y="273"/>
                    <a:pt x="29" y="265"/>
                    <a:pt x="25" y="256"/>
                  </a:cubicBezTo>
                  <a:close/>
                </a:path>
              </a:pathLst>
            </a:custGeom>
            <a:solidFill>
              <a:schemeClr val="bg1">
                <a:lumMod val="9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8" name="椭圆 7"/>
            <p:cNvSpPr/>
            <p:nvPr>
              <p:custDataLst>
                <p:tags r:id="rId4"/>
              </p:custDataLst>
            </p:nvPr>
          </p:nvSpPr>
          <p:spPr>
            <a:xfrm>
              <a:off x="660400" y="3023618"/>
              <a:ext cx="933633" cy="933633"/>
            </a:xfrm>
            <a:prstGeom prst="ellipse">
              <a:avLst/>
            </a:prstGeom>
            <a:blipFill rotWithShape="1">
              <a:blip r:embed="rId5"/>
              <a:stretch>
                <a:fillRect l="-39164" r="-39164"/>
              </a:stretch>
            </a:blipFill>
            <a:ln w="57150">
              <a:solidFill>
                <a:schemeClr val="bg1"/>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p>
          </p:txBody>
        </p:sp>
        <p:sp>
          <p:nvSpPr>
            <p:cNvPr id="9" name="任意多边形 8"/>
            <p:cNvSpPr/>
            <p:nvPr>
              <p:custDataLst>
                <p:tags r:id="rId6"/>
              </p:custDataLst>
            </p:nvPr>
          </p:nvSpPr>
          <p:spPr bwMode="auto">
            <a:xfrm>
              <a:off x="4602604" y="4627770"/>
              <a:ext cx="278763" cy="230089"/>
            </a:xfrm>
            <a:custGeom>
              <a:avLst/>
              <a:gdLst>
                <a:gd name="T0" fmla="*/ 47 w 189"/>
                <a:gd name="T1" fmla="*/ 78 h 156"/>
                <a:gd name="T2" fmla="*/ 0 w 189"/>
                <a:gd name="T3" fmla="*/ 31 h 156"/>
                <a:gd name="T4" fmla="*/ 52 w 189"/>
                <a:gd name="T5" fmla="*/ 31 h 156"/>
                <a:gd name="T6" fmla="*/ 95 w 189"/>
                <a:gd name="T7" fmla="*/ 31 h 156"/>
                <a:gd name="T8" fmla="*/ 111 w 189"/>
                <a:gd name="T9" fmla="*/ 31 h 156"/>
                <a:gd name="T10" fmla="*/ 111 w 189"/>
                <a:gd name="T11" fmla="*/ 0 h 156"/>
                <a:gd name="T12" fmla="*/ 189 w 189"/>
                <a:gd name="T13" fmla="*/ 78 h 156"/>
                <a:gd name="T14" fmla="*/ 111 w 189"/>
                <a:gd name="T15" fmla="*/ 156 h 156"/>
                <a:gd name="T16" fmla="*/ 111 w 189"/>
                <a:gd name="T17" fmla="*/ 123 h 156"/>
                <a:gd name="T18" fmla="*/ 95 w 189"/>
                <a:gd name="T19" fmla="*/ 123 h 156"/>
                <a:gd name="T20" fmla="*/ 52 w 189"/>
                <a:gd name="T21" fmla="*/ 123 h 156"/>
                <a:gd name="T22" fmla="*/ 0 w 189"/>
                <a:gd name="T23" fmla="*/ 123 h 156"/>
                <a:gd name="T24" fmla="*/ 47 w 189"/>
                <a:gd name="T25"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56">
                  <a:moveTo>
                    <a:pt x="47" y="78"/>
                  </a:moveTo>
                  <a:lnTo>
                    <a:pt x="0" y="31"/>
                  </a:lnTo>
                  <a:lnTo>
                    <a:pt x="52" y="31"/>
                  </a:lnTo>
                  <a:lnTo>
                    <a:pt x="95" y="31"/>
                  </a:lnTo>
                  <a:lnTo>
                    <a:pt x="111" y="31"/>
                  </a:lnTo>
                  <a:lnTo>
                    <a:pt x="111" y="0"/>
                  </a:lnTo>
                  <a:lnTo>
                    <a:pt x="189" y="78"/>
                  </a:lnTo>
                  <a:lnTo>
                    <a:pt x="111" y="156"/>
                  </a:lnTo>
                  <a:lnTo>
                    <a:pt x="111" y="123"/>
                  </a:lnTo>
                  <a:lnTo>
                    <a:pt x="95" y="123"/>
                  </a:lnTo>
                  <a:lnTo>
                    <a:pt x="52" y="123"/>
                  </a:lnTo>
                  <a:lnTo>
                    <a:pt x="0" y="123"/>
                  </a:lnTo>
                  <a:lnTo>
                    <a:pt x="47" y="78"/>
                  </a:lnTo>
                  <a:close/>
                </a:path>
              </a:pathLst>
            </a:custGeom>
            <a:solidFill>
              <a:schemeClr val="bg1">
                <a:lumMod val="8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4" name="任意多边形 13"/>
            <p:cNvSpPr/>
            <p:nvPr>
              <p:custDataLst>
                <p:tags r:id="rId7"/>
              </p:custDataLst>
            </p:nvPr>
          </p:nvSpPr>
          <p:spPr bwMode="auto">
            <a:xfrm>
              <a:off x="7914262" y="1940383"/>
              <a:ext cx="278763" cy="230089"/>
            </a:xfrm>
            <a:custGeom>
              <a:avLst/>
              <a:gdLst>
                <a:gd name="T0" fmla="*/ 47 w 189"/>
                <a:gd name="T1" fmla="*/ 78 h 156"/>
                <a:gd name="T2" fmla="*/ 0 w 189"/>
                <a:gd name="T3" fmla="*/ 31 h 156"/>
                <a:gd name="T4" fmla="*/ 52 w 189"/>
                <a:gd name="T5" fmla="*/ 31 h 156"/>
                <a:gd name="T6" fmla="*/ 95 w 189"/>
                <a:gd name="T7" fmla="*/ 31 h 156"/>
                <a:gd name="T8" fmla="*/ 111 w 189"/>
                <a:gd name="T9" fmla="*/ 31 h 156"/>
                <a:gd name="T10" fmla="*/ 111 w 189"/>
                <a:gd name="T11" fmla="*/ 0 h 156"/>
                <a:gd name="T12" fmla="*/ 189 w 189"/>
                <a:gd name="T13" fmla="*/ 78 h 156"/>
                <a:gd name="T14" fmla="*/ 111 w 189"/>
                <a:gd name="T15" fmla="*/ 156 h 156"/>
                <a:gd name="T16" fmla="*/ 111 w 189"/>
                <a:gd name="T17" fmla="*/ 123 h 156"/>
                <a:gd name="T18" fmla="*/ 95 w 189"/>
                <a:gd name="T19" fmla="*/ 123 h 156"/>
                <a:gd name="T20" fmla="*/ 52 w 189"/>
                <a:gd name="T21" fmla="*/ 123 h 156"/>
                <a:gd name="T22" fmla="*/ 0 w 189"/>
                <a:gd name="T23" fmla="*/ 123 h 156"/>
                <a:gd name="T24" fmla="*/ 47 w 189"/>
                <a:gd name="T25"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56">
                  <a:moveTo>
                    <a:pt x="47" y="78"/>
                  </a:moveTo>
                  <a:lnTo>
                    <a:pt x="0" y="31"/>
                  </a:lnTo>
                  <a:lnTo>
                    <a:pt x="52" y="31"/>
                  </a:lnTo>
                  <a:lnTo>
                    <a:pt x="95" y="31"/>
                  </a:lnTo>
                  <a:lnTo>
                    <a:pt x="111" y="31"/>
                  </a:lnTo>
                  <a:lnTo>
                    <a:pt x="111" y="0"/>
                  </a:lnTo>
                  <a:lnTo>
                    <a:pt x="189" y="78"/>
                  </a:lnTo>
                  <a:lnTo>
                    <a:pt x="111" y="156"/>
                  </a:lnTo>
                  <a:lnTo>
                    <a:pt x="111" y="123"/>
                  </a:lnTo>
                  <a:lnTo>
                    <a:pt x="95" y="123"/>
                  </a:lnTo>
                  <a:lnTo>
                    <a:pt x="52" y="123"/>
                  </a:lnTo>
                  <a:lnTo>
                    <a:pt x="0" y="123"/>
                  </a:lnTo>
                  <a:lnTo>
                    <a:pt x="47" y="78"/>
                  </a:lnTo>
                  <a:close/>
                </a:path>
              </a:pathLst>
            </a:custGeom>
            <a:solidFill>
              <a:schemeClr val="bg1">
                <a:lumMod val="8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5" name="任意多边形 14"/>
            <p:cNvSpPr/>
            <p:nvPr>
              <p:custDataLst>
                <p:tags r:id="rId8"/>
              </p:custDataLst>
            </p:nvPr>
          </p:nvSpPr>
          <p:spPr bwMode="auto">
            <a:xfrm>
              <a:off x="7914263" y="4627770"/>
              <a:ext cx="278763" cy="230089"/>
            </a:xfrm>
            <a:custGeom>
              <a:avLst/>
              <a:gdLst>
                <a:gd name="T0" fmla="*/ 47 w 189"/>
                <a:gd name="T1" fmla="*/ 78 h 156"/>
                <a:gd name="T2" fmla="*/ 0 w 189"/>
                <a:gd name="T3" fmla="*/ 31 h 156"/>
                <a:gd name="T4" fmla="*/ 52 w 189"/>
                <a:gd name="T5" fmla="*/ 31 h 156"/>
                <a:gd name="T6" fmla="*/ 95 w 189"/>
                <a:gd name="T7" fmla="*/ 31 h 156"/>
                <a:gd name="T8" fmla="*/ 111 w 189"/>
                <a:gd name="T9" fmla="*/ 31 h 156"/>
                <a:gd name="T10" fmla="*/ 111 w 189"/>
                <a:gd name="T11" fmla="*/ 0 h 156"/>
                <a:gd name="T12" fmla="*/ 189 w 189"/>
                <a:gd name="T13" fmla="*/ 78 h 156"/>
                <a:gd name="T14" fmla="*/ 111 w 189"/>
                <a:gd name="T15" fmla="*/ 156 h 156"/>
                <a:gd name="T16" fmla="*/ 111 w 189"/>
                <a:gd name="T17" fmla="*/ 123 h 156"/>
                <a:gd name="T18" fmla="*/ 95 w 189"/>
                <a:gd name="T19" fmla="*/ 123 h 156"/>
                <a:gd name="T20" fmla="*/ 52 w 189"/>
                <a:gd name="T21" fmla="*/ 123 h 156"/>
                <a:gd name="T22" fmla="*/ 0 w 189"/>
                <a:gd name="T23" fmla="*/ 123 h 156"/>
                <a:gd name="T24" fmla="*/ 47 w 189"/>
                <a:gd name="T25"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156">
                  <a:moveTo>
                    <a:pt x="47" y="78"/>
                  </a:moveTo>
                  <a:lnTo>
                    <a:pt x="0" y="31"/>
                  </a:lnTo>
                  <a:lnTo>
                    <a:pt x="52" y="31"/>
                  </a:lnTo>
                  <a:lnTo>
                    <a:pt x="95" y="31"/>
                  </a:lnTo>
                  <a:lnTo>
                    <a:pt x="111" y="31"/>
                  </a:lnTo>
                  <a:lnTo>
                    <a:pt x="111" y="0"/>
                  </a:lnTo>
                  <a:lnTo>
                    <a:pt x="189" y="78"/>
                  </a:lnTo>
                  <a:lnTo>
                    <a:pt x="111" y="156"/>
                  </a:lnTo>
                  <a:lnTo>
                    <a:pt x="111" y="123"/>
                  </a:lnTo>
                  <a:lnTo>
                    <a:pt x="95" y="123"/>
                  </a:lnTo>
                  <a:lnTo>
                    <a:pt x="52" y="123"/>
                  </a:lnTo>
                  <a:lnTo>
                    <a:pt x="0" y="123"/>
                  </a:lnTo>
                  <a:lnTo>
                    <a:pt x="47" y="78"/>
                  </a:lnTo>
                  <a:close/>
                </a:path>
              </a:pathLst>
            </a:custGeom>
            <a:solidFill>
              <a:schemeClr val="bg1">
                <a:lumMod val="85000"/>
              </a:schemeClr>
            </a:solidFill>
            <a:ln>
              <a:solidFill>
                <a:schemeClr val="bg1">
                  <a:lumMod val="9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nvGrpSpPr>
            <p:cNvPr id="10" name="组合 9"/>
            <p:cNvGrpSpPr/>
            <p:nvPr/>
          </p:nvGrpSpPr>
          <p:grpSpPr>
            <a:xfrm>
              <a:off x="2046693" y="1727601"/>
              <a:ext cx="2844986" cy="569595"/>
              <a:chOff x="2152496" y="1734825"/>
              <a:chExt cx="3062118" cy="613067"/>
            </a:xfrm>
          </p:grpSpPr>
          <p:sp>
            <p:nvSpPr>
              <p:cNvPr id="50" name="Bullet1"/>
              <p:cNvSpPr/>
              <p:nvPr>
                <p:custDataLst>
                  <p:tags r:id="rId9"/>
                </p:custDataLst>
              </p:nvPr>
            </p:nvSpPr>
            <p:spPr>
              <a:xfrm>
                <a:off x="2834673" y="1734825"/>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fontScale="80000"/>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1.将繁体转为简体</a:t>
                </a:r>
                <a:endParaRPr lang="en-US" altLang="zh-CN" b="1">
                  <a:solidFill>
                    <a:schemeClr val="tx1"/>
                  </a:solidFill>
                </a:endParaRPr>
              </a:p>
            </p:txBody>
          </p:sp>
          <p:grpSp>
            <p:nvGrpSpPr>
              <p:cNvPr id="47" name="组合 46"/>
              <p:cNvGrpSpPr/>
              <p:nvPr/>
            </p:nvGrpSpPr>
            <p:grpSpPr>
              <a:xfrm>
                <a:off x="2152496" y="1827452"/>
                <a:ext cx="520442" cy="520440"/>
                <a:chOff x="1711594" y="2493391"/>
                <a:chExt cx="506338" cy="506336"/>
              </a:xfrm>
            </p:grpSpPr>
            <p:sp>
              <p:nvSpPr>
                <p:cNvPr id="48" name="椭圆 47"/>
                <p:cNvSpPr/>
                <p:nvPr>
                  <p:custDataLst>
                    <p:tags r:id="rId10"/>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9" name="Icon1"/>
                <p:cNvSpPr/>
                <p:nvPr>
                  <p:custDataLst>
                    <p:tags r:id="rId11"/>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nvGrpSpPr>
            <p:cNvPr id="11" name="组合 10"/>
            <p:cNvGrpSpPr/>
            <p:nvPr/>
          </p:nvGrpSpPr>
          <p:grpSpPr>
            <a:xfrm>
              <a:off x="5358353" y="1727601"/>
              <a:ext cx="2945316" cy="569595"/>
              <a:chOff x="2152496" y="1734825"/>
              <a:chExt cx="3170105" cy="613067"/>
            </a:xfrm>
          </p:grpSpPr>
          <p:sp>
            <p:nvSpPr>
              <p:cNvPr id="32" name="Bullet2"/>
              <p:cNvSpPr/>
              <p:nvPr>
                <p:custDataLst>
                  <p:tags r:id="rId12"/>
                </p:custDataLst>
              </p:nvPr>
            </p:nvSpPr>
            <p:spPr>
              <a:xfrm>
                <a:off x="2942660" y="1734825"/>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fontScale="60000"/>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2.判断是否包含广告，并剔除广告内容</a:t>
                </a:r>
                <a:endParaRPr lang="en-US" altLang="zh-CN" b="1">
                  <a:solidFill>
                    <a:schemeClr val="tx1"/>
                  </a:solidFill>
                </a:endParaRPr>
              </a:p>
            </p:txBody>
          </p:sp>
          <p:grpSp>
            <p:nvGrpSpPr>
              <p:cNvPr id="29" name="组合 28"/>
              <p:cNvGrpSpPr/>
              <p:nvPr/>
            </p:nvGrpSpPr>
            <p:grpSpPr>
              <a:xfrm>
                <a:off x="2152496" y="1827452"/>
                <a:ext cx="520442" cy="520440"/>
                <a:chOff x="1711594" y="2493391"/>
                <a:chExt cx="506338" cy="506336"/>
              </a:xfrm>
            </p:grpSpPr>
            <p:sp>
              <p:nvSpPr>
                <p:cNvPr id="30" name="椭圆 29"/>
                <p:cNvSpPr/>
                <p:nvPr>
                  <p:custDataLst>
                    <p:tags r:id="rId13"/>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1" name="Icon2"/>
                <p:cNvSpPr/>
                <p:nvPr>
                  <p:custDataLst>
                    <p:tags r:id="rId14"/>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nvGrpSpPr>
            <p:cNvPr id="13" name="组合 12"/>
            <p:cNvGrpSpPr/>
            <p:nvPr/>
          </p:nvGrpSpPr>
          <p:grpSpPr>
            <a:xfrm>
              <a:off x="8670015" y="1727601"/>
              <a:ext cx="2850701" cy="569595"/>
              <a:chOff x="2152496" y="1734825"/>
              <a:chExt cx="3068269" cy="613067"/>
            </a:xfrm>
          </p:grpSpPr>
          <p:sp>
            <p:nvSpPr>
              <p:cNvPr id="20" name="Bullet3"/>
              <p:cNvSpPr/>
              <p:nvPr>
                <p:custDataLst>
                  <p:tags r:id="rId15"/>
                </p:custDataLst>
              </p:nvPr>
            </p:nvSpPr>
            <p:spPr>
              <a:xfrm>
                <a:off x="2840824" y="1734825"/>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3.去除乱码</a:t>
                </a:r>
                <a:endParaRPr lang="en-US" altLang="zh-CN" b="1">
                  <a:solidFill>
                    <a:schemeClr val="tx1"/>
                  </a:solidFill>
                </a:endParaRPr>
              </a:p>
            </p:txBody>
          </p:sp>
          <p:grpSp>
            <p:nvGrpSpPr>
              <p:cNvPr id="17" name="组合 16"/>
              <p:cNvGrpSpPr/>
              <p:nvPr/>
            </p:nvGrpSpPr>
            <p:grpSpPr>
              <a:xfrm>
                <a:off x="2152496" y="1827452"/>
                <a:ext cx="520442" cy="520440"/>
                <a:chOff x="1711594" y="2493391"/>
                <a:chExt cx="506338" cy="506336"/>
              </a:xfrm>
            </p:grpSpPr>
            <p:sp>
              <p:nvSpPr>
                <p:cNvPr id="18" name="椭圆 17"/>
                <p:cNvSpPr/>
                <p:nvPr>
                  <p:custDataLst>
                    <p:tags r:id="rId16"/>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9" name="Icon3"/>
                <p:cNvSpPr/>
                <p:nvPr>
                  <p:custDataLst>
                    <p:tags r:id="rId17"/>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nvGrpSpPr>
            <p:cNvPr id="12" name="组合 11"/>
            <p:cNvGrpSpPr/>
            <p:nvPr/>
          </p:nvGrpSpPr>
          <p:grpSpPr>
            <a:xfrm>
              <a:off x="2046693" y="4426418"/>
              <a:ext cx="2833009" cy="558165"/>
              <a:chOff x="2152496" y="4639617"/>
              <a:chExt cx="3049226" cy="600764"/>
            </a:xfrm>
          </p:grpSpPr>
          <p:sp>
            <p:nvSpPr>
              <p:cNvPr id="44" name="Bullet4"/>
              <p:cNvSpPr/>
              <p:nvPr>
                <p:custDataLst>
                  <p:tags r:id="rId18"/>
                </p:custDataLst>
              </p:nvPr>
            </p:nvSpPr>
            <p:spPr>
              <a:xfrm>
                <a:off x="2821781" y="4639617"/>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4.读取停用词</a:t>
                </a:r>
                <a:endParaRPr lang="en-US" altLang="zh-CN" b="1">
                  <a:solidFill>
                    <a:schemeClr val="tx1"/>
                  </a:solidFill>
                </a:endParaRPr>
              </a:p>
            </p:txBody>
          </p:sp>
          <p:grpSp>
            <p:nvGrpSpPr>
              <p:cNvPr id="41" name="组合 40"/>
              <p:cNvGrpSpPr/>
              <p:nvPr/>
            </p:nvGrpSpPr>
            <p:grpSpPr>
              <a:xfrm>
                <a:off x="2152496" y="4719941"/>
                <a:ext cx="520442" cy="520440"/>
                <a:chOff x="1711594" y="2493391"/>
                <a:chExt cx="506338" cy="506336"/>
              </a:xfrm>
            </p:grpSpPr>
            <p:sp>
              <p:nvSpPr>
                <p:cNvPr id="42" name="椭圆 41"/>
                <p:cNvSpPr/>
                <p:nvPr>
                  <p:custDataLst>
                    <p:tags r:id="rId19"/>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3" name="Icon4"/>
                <p:cNvSpPr/>
                <p:nvPr>
                  <p:custDataLst>
                    <p:tags r:id="rId20"/>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nvGrpSpPr>
            <p:cNvPr id="16" name="组合 15"/>
            <p:cNvGrpSpPr/>
            <p:nvPr/>
          </p:nvGrpSpPr>
          <p:grpSpPr>
            <a:xfrm>
              <a:off x="5358354" y="4425782"/>
              <a:ext cx="2841899" cy="558800"/>
              <a:chOff x="2152496" y="4638933"/>
              <a:chExt cx="3058795" cy="601448"/>
            </a:xfrm>
          </p:grpSpPr>
          <p:sp>
            <p:nvSpPr>
              <p:cNvPr id="38" name="Bullet5"/>
              <p:cNvSpPr/>
              <p:nvPr>
                <p:custDataLst>
                  <p:tags r:id="rId21"/>
                </p:custDataLst>
              </p:nvPr>
            </p:nvSpPr>
            <p:spPr>
              <a:xfrm>
                <a:off x="2831350" y="4638933"/>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5.分词</a:t>
                </a:r>
                <a:r>
                  <a:rPr lang="zh-CN" altLang="en-US" b="1">
                    <a:solidFill>
                      <a:schemeClr val="tx1"/>
                    </a:solidFill>
                  </a:rPr>
                  <a:t>（</a:t>
                </a:r>
                <a:r>
                  <a:rPr lang="en-US" altLang="zh-CN" b="1">
                    <a:solidFill>
                      <a:schemeClr val="tx1"/>
                    </a:solidFill>
                  </a:rPr>
                  <a:t>jieba</a:t>
                </a:r>
                <a:r>
                  <a:rPr lang="zh-CN" altLang="en-US" b="1">
                    <a:solidFill>
                      <a:schemeClr val="tx1"/>
                    </a:solidFill>
                  </a:rPr>
                  <a:t>）</a:t>
                </a:r>
                <a:endParaRPr lang="zh-CN" altLang="en-US" b="1">
                  <a:solidFill>
                    <a:schemeClr val="tx1"/>
                  </a:solidFill>
                </a:endParaRPr>
              </a:p>
            </p:txBody>
          </p:sp>
          <p:grpSp>
            <p:nvGrpSpPr>
              <p:cNvPr id="35" name="组合 34"/>
              <p:cNvGrpSpPr/>
              <p:nvPr/>
            </p:nvGrpSpPr>
            <p:grpSpPr>
              <a:xfrm>
                <a:off x="2152496" y="4719941"/>
                <a:ext cx="520442" cy="520440"/>
                <a:chOff x="1711594" y="2493391"/>
                <a:chExt cx="506338" cy="506336"/>
              </a:xfrm>
            </p:grpSpPr>
            <p:sp>
              <p:nvSpPr>
                <p:cNvPr id="36" name="椭圆 35"/>
                <p:cNvSpPr/>
                <p:nvPr>
                  <p:custDataLst>
                    <p:tags r:id="rId22"/>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37" name="Icon5"/>
                <p:cNvSpPr/>
                <p:nvPr>
                  <p:custDataLst>
                    <p:tags r:id="rId23"/>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nvGrpSpPr>
            <p:cNvPr id="21" name="组合 20"/>
            <p:cNvGrpSpPr/>
            <p:nvPr/>
          </p:nvGrpSpPr>
          <p:grpSpPr>
            <a:xfrm>
              <a:off x="8670016" y="4426417"/>
              <a:ext cx="2850789" cy="558166"/>
              <a:chOff x="2152496" y="4639616"/>
              <a:chExt cx="3068363" cy="600765"/>
            </a:xfrm>
          </p:grpSpPr>
          <p:sp>
            <p:nvSpPr>
              <p:cNvPr id="26" name="Bullet6"/>
              <p:cNvSpPr/>
              <p:nvPr>
                <p:custDataLst>
                  <p:tags r:id="rId24"/>
                </p:custDataLst>
              </p:nvPr>
            </p:nvSpPr>
            <p:spPr>
              <a:xfrm>
                <a:off x="2840918" y="4639616"/>
                <a:ext cx="2379941" cy="60053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b"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r>
                  <a:rPr lang="en-US" altLang="zh-CN" b="1">
                    <a:solidFill>
                      <a:schemeClr val="tx1"/>
                    </a:solidFill>
                  </a:rPr>
                  <a:t>6.拼合输出</a:t>
                </a:r>
                <a:endParaRPr lang="en-US" altLang="zh-CN" b="1">
                  <a:solidFill>
                    <a:schemeClr val="tx1"/>
                  </a:solidFill>
                </a:endParaRPr>
              </a:p>
            </p:txBody>
          </p:sp>
          <p:grpSp>
            <p:nvGrpSpPr>
              <p:cNvPr id="23" name="组合 22"/>
              <p:cNvGrpSpPr/>
              <p:nvPr/>
            </p:nvGrpSpPr>
            <p:grpSpPr>
              <a:xfrm>
                <a:off x="2152496" y="4719941"/>
                <a:ext cx="520442" cy="520440"/>
                <a:chOff x="1711594" y="2493391"/>
                <a:chExt cx="506338" cy="506336"/>
              </a:xfrm>
            </p:grpSpPr>
            <p:sp>
              <p:nvSpPr>
                <p:cNvPr id="24" name="椭圆 23"/>
                <p:cNvSpPr/>
                <p:nvPr>
                  <p:custDataLst>
                    <p:tags r:id="rId25"/>
                  </p:custDataLst>
                </p:nvPr>
              </p:nvSpPr>
              <p:spPr bwMode="auto">
                <a:xfrm>
                  <a:off x="1711594" y="2493391"/>
                  <a:ext cx="506338" cy="506336"/>
                </a:xfrm>
                <a:prstGeom prst="ellipse">
                  <a:avLst/>
                </a:prstGeom>
                <a:solidFill>
                  <a:schemeClr val="accent1"/>
                </a:solidFill>
                <a:ln w="28575">
                  <a:solidFill>
                    <a:schemeClr val="bg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5" name="Icon6"/>
                <p:cNvSpPr/>
                <p:nvPr>
                  <p:custDataLst>
                    <p:tags r:id="rId26"/>
                  </p:custDataLst>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grpSp>
      </p:grpSp>
      <p:sp>
        <p:nvSpPr>
          <p:cNvPr id="5" name="文本框 4"/>
          <p:cNvSpPr txBox="1"/>
          <p:nvPr/>
        </p:nvSpPr>
        <p:spPr>
          <a:xfrm>
            <a:off x="5551170" y="4573270"/>
            <a:ext cx="5124450" cy="1476375"/>
          </a:xfrm>
          <a:prstGeom prst="rect">
            <a:avLst/>
          </a:prstGeom>
          <a:noFill/>
        </p:spPr>
        <p:txBody>
          <a:bodyPr wrap="square" rtlCol="0">
            <a:spAutoFit/>
          </a:bodyPr>
          <a:p>
            <a:r>
              <a:rPr lang="zh-CN" altLang="en-US"/>
              <a:t>需要说明的是上面展示的预处理方法的顺序并不唯一，但按照合理的操作顺序处理，效果很可能更好。比如如果先分词再去除广告，那么广告句子中分出去的一些词语就不能被剔除，从而污染数据。</a:t>
            </a:r>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ISLIDE.TEMPLATE" val="352e8c47-0fa2-4d7b-b9bc-f30eab20254c"/>
  <p:tag name="commondata" val="eyJoZGlkIjoiOTZhODExZDA3MjIxMGQyOTI3NjAyN2ZiMGI1NTlkNDc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F014D"/>
      </a:accent1>
      <a:accent2>
        <a:srgbClr val="6759BF"/>
      </a:accent2>
      <a:accent3>
        <a:srgbClr val="9F93FB"/>
      </a:accent3>
      <a:accent4>
        <a:srgbClr val="B45C38"/>
      </a:accent4>
      <a:accent5>
        <a:srgbClr val="D79A81"/>
      </a:accent5>
      <a:accent6>
        <a:srgbClr val="A3A3A3"/>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F014D"/>
    </a:accent1>
    <a:accent2>
      <a:srgbClr val="6759BF"/>
    </a:accent2>
    <a:accent3>
      <a:srgbClr val="9F93FB"/>
    </a:accent3>
    <a:accent4>
      <a:srgbClr val="B45C38"/>
    </a:accent4>
    <a:accent5>
      <a:srgbClr val="D79A81"/>
    </a:accent5>
    <a:accent6>
      <a:srgbClr val="A3A3A3"/>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F014D"/>
    </a:accent1>
    <a:accent2>
      <a:srgbClr val="6759BF"/>
    </a:accent2>
    <a:accent3>
      <a:srgbClr val="9F93FB"/>
    </a:accent3>
    <a:accent4>
      <a:srgbClr val="B45C38"/>
    </a:accent4>
    <a:accent5>
      <a:srgbClr val="D79A81"/>
    </a:accent5>
    <a:accent6>
      <a:srgbClr val="A3A3A3"/>
    </a:accent6>
    <a:hlink>
      <a:srgbClr val="4472C4"/>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5"/>
    </a:dk2>
    <a:lt2>
      <a:srgbClr val="F0F0F0"/>
    </a:lt2>
    <a:accent1>
      <a:srgbClr val="1F014D"/>
    </a:accent1>
    <a:accent2>
      <a:srgbClr val="6759BF"/>
    </a:accent2>
    <a:accent3>
      <a:srgbClr val="9F93FB"/>
    </a:accent3>
    <a:accent4>
      <a:srgbClr val="B45C38"/>
    </a:accent4>
    <a:accent5>
      <a:srgbClr val="D79A81"/>
    </a:accent5>
    <a:accent6>
      <a:srgbClr val="A3A3A3"/>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Mila</Template>
  <TotalTime>0</TotalTime>
  <Words>2157</Words>
  <Application>WPS 演示</Application>
  <PresentationFormat>宽屏</PresentationFormat>
  <Paragraphs>202</Paragraphs>
  <Slides>23</Slides>
  <Notes>1</Notes>
  <HiddenSlides>1</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23</vt:i4>
      </vt:variant>
    </vt:vector>
  </HeadingPairs>
  <TitlesOfParts>
    <vt:vector size="34" baseType="lpstr">
      <vt:lpstr>Arial</vt:lpstr>
      <vt:lpstr>宋体</vt:lpstr>
      <vt:lpstr>Wingdings</vt:lpstr>
      <vt:lpstr>Arial</vt:lpstr>
      <vt:lpstr>微软雅黑</vt:lpstr>
      <vt:lpstr>Impact</vt:lpstr>
      <vt:lpstr>Arial Unicode MS</vt:lpstr>
      <vt:lpstr>Calibri</vt:lpstr>
      <vt:lpstr>主题5</vt:lpstr>
      <vt:lpstr>TCLayout.ActiveDocument.1</vt:lpstr>
      <vt:lpstr>TCLayout.ActiveDocument.1</vt:lpstr>
      <vt:lpstr> 实验演示 微博文本分析</vt:lpstr>
      <vt:lpstr>PowerPoint 演示文稿</vt:lpstr>
      <vt:lpstr>大数据概念</vt:lpstr>
      <vt:lpstr>大数据概念</vt:lpstr>
      <vt:lpstr>大数据特点</vt:lpstr>
      <vt:lpstr>大数据意义</vt:lpstr>
      <vt:lpstr>大数据简介</vt:lpstr>
      <vt:lpstr>思维导图</vt:lpstr>
      <vt:lpstr>本实验中数据预处理的步骤</vt:lpstr>
      <vt:lpstr>大数据意义</vt:lpstr>
      <vt:lpstr>大数据意义</vt:lpstr>
      <vt:lpstr>热点地图</vt:lpstr>
      <vt:lpstr>热点地图</vt:lpstr>
      <vt:lpstr>大数据价值</vt:lpstr>
      <vt:lpstr>大数据的价值</vt:lpstr>
      <vt:lpstr>LDA的过程</vt:lpstr>
      <vt:lpstr>大数据的优势</vt:lpstr>
      <vt:lpstr>LDA的过程</vt:lpstr>
      <vt:lpstr>LDA的过程</vt:lpstr>
      <vt:lpstr>LDA的过程</vt:lpstr>
      <vt:lpstr>LDA的过程</vt:lpstr>
      <vt:lpstr>LDA的过程</vt:lpstr>
      <vt:lpstr>感谢 聆听 </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Mila</dc:creator>
  <cp:lastModifiedBy>姬</cp:lastModifiedBy>
  <cp:revision>5</cp:revision>
  <cp:lastPrinted>2020-03-10T16:00:00Z</cp:lastPrinted>
  <dcterms:created xsi:type="dcterms:W3CDTF">2020-03-10T16:00:00Z</dcterms:created>
  <dcterms:modified xsi:type="dcterms:W3CDTF">2023-10-08T14:36:30Z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CV">
    <vt:lpwstr>4DACA22E4BE14598928F32724EC601DD_11</vt:lpwstr>
  </property>
  <property fmtid="{D5CDD505-2E9C-101B-9397-08002B2CF9AE}" pid="4" name="KSOProductBuildVer">
    <vt:lpwstr>2052-12.1.0.15712</vt:lpwstr>
  </property>
</Properties>
</file>